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66" r:id="rId12"/>
    <p:sldId id="272" r:id="rId13"/>
    <p:sldId id="269" r:id="rId14"/>
    <p:sldId id="286" r:id="rId15"/>
    <p:sldId id="287" r:id="rId16"/>
    <p:sldId id="276" r:id="rId17"/>
    <p:sldId id="273" r:id="rId18"/>
    <p:sldId id="277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58267E"/>
    <a:srgbClr val="9900CC"/>
    <a:srgbClr val="CC00FF"/>
    <a:srgbClr val="FF0048"/>
    <a:srgbClr val="6600F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9119A-C8EC-4C86-AC18-2F49A7949EF2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B13C-2505-4720-A3EE-0DC617F38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arccn.ru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arccn.github.io/run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arccn.github.io/run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7" Type="http://schemas.openxmlformats.org/officeDocument/2006/relationships/image" Target="../media/image61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tiff"/><Relationship Id="rId5" Type="http://schemas.openxmlformats.org/officeDocument/2006/relationships/image" Target="../media/image59.tiff"/><Relationship Id="rId4" Type="http://schemas.openxmlformats.org/officeDocument/2006/relationships/image" Target="../media/image5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9144000" cy="555171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53" y="671772"/>
            <a:ext cx="1808389" cy="8668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2187" y="4390298"/>
            <a:ext cx="5150224" cy="48587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Александр </a:t>
            </a:r>
            <a:r>
              <a:rPr lang="ru-RU" sz="2800" dirty="0"/>
              <a:t>Шалимов</a:t>
            </a:r>
          </a:p>
          <a:p>
            <a:r>
              <a:rPr lang="ru-RU" sz="2800" dirty="0"/>
              <a:t>ЦПИКС, МГУ</a:t>
            </a:r>
          </a:p>
          <a:p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538663"/>
            <a:ext cx="9144000" cy="2739423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282975"/>
            <a:ext cx="9143999" cy="1876607"/>
          </a:xfrm>
        </p:spPr>
        <p:txBody>
          <a:bodyPr>
            <a:no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8267E"/>
                </a:solidFill>
                <a:latin typeface="Arial Narrow" pitchFamily="34" charset="0"/>
              </a:rPr>
              <a:t>Технологии SDN и NFV: направления исследований, стандартизация, Open Source-сообщества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58267E"/>
              </a:solidFill>
              <a:latin typeface="Arial Narrow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68" y="560116"/>
            <a:ext cx="2347231" cy="1090201"/>
          </a:xfrm>
          <a:prstGeom prst="rect">
            <a:avLst/>
          </a:prstGeom>
        </p:spPr>
      </p:pic>
      <p:sp>
        <p:nvSpPr>
          <p:cNvPr id="14" name="Прямоугольник 4"/>
          <p:cNvSpPr/>
          <p:nvPr/>
        </p:nvSpPr>
        <p:spPr>
          <a:xfrm>
            <a:off x="574765" y="6041224"/>
            <a:ext cx="1872208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1" dirty="0">
                <a:latin typeface="Arial" pitchFamily="34" charset="0"/>
                <a:cs typeface="Arial" pitchFamily="34" charset="0"/>
                <a:hlinkClick r:id="rId5"/>
              </a:rPr>
              <a:t>http://arccn.ru/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6"/>
          <p:cNvSpPr/>
          <p:nvPr/>
        </p:nvSpPr>
        <p:spPr>
          <a:xfrm>
            <a:off x="544511" y="6438219"/>
            <a:ext cx="239075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1" dirty="0" smtClean="0"/>
              <a:t>ashalimov@arccn.ru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7"/>
          <p:cNvSpPr/>
          <p:nvPr/>
        </p:nvSpPr>
        <p:spPr>
          <a:xfrm>
            <a:off x="6864412" y="6019372"/>
            <a:ext cx="2088603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120000"/>
            </a:pPr>
            <a:r>
              <a:rPr lang="en-US" b="1" dirty="0" smtClean="0"/>
              <a:t>@</a:t>
            </a:r>
            <a:r>
              <a:rPr lang="en-US" b="1" dirty="0" err="1" smtClean="0"/>
              <a:t>alex_shali</a:t>
            </a:r>
            <a:r>
              <a:rPr lang="en-US" b="1" dirty="0" smtClean="0"/>
              <a:t> @</a:t>
            </a:r>
            <a:r>
              <a:rPr lang="en-US" b="1" dirty="0" err="1" smtClean="0"/>
              <a:t>arccnnews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C:\Users\everizhnikova\Pictures\Для презентаций\Киев\twit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17" y="6128080"/>
            <a:ext cx="581050" cy="5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everizhnikova\Pictures\Для презентаций\Киев\web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" y="6126414"/>
            <a:ext cx="502302" cy="3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everizhnikova\Pictures\Для презентаций\Киев\ema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" y="6509373"/>
            <a:ext cx="459784" cy="4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8" y="1770766"/>
            <a:ext cx="8786772" cy="459139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04234"/>
            <a:ext cx="9144000" cy="135411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Видение Ростелеком на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SDN/NFV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трансформацию сети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4900"/>
            <a:ext cx="91440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Сетевая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операционная система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Runos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791" y="1186735"/>
            <a:ext cx="77745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Система управления сетью </a:t>
            </a:r>
            <a:r>
              <a:rPr lang="ru-RU" sz="1600" b="1" dirty="0" smtClean="0">
                <a:latin typeface="Cambria Math" pitchFamily="18" charset="0"/>
                <a:ea typeface="Cambria Math" pitchFamily="18" charset="0"/>
                <a:cs typeface="Tahoma" pitchFamily="34" charset="0"/>
              </a:rPr>
              <a:t> первый </a:t>
            </a:r>
            <a:r>
              <a:rPr lang="ru-RU" sz="1600" b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российский </a:t>
            </a:r>
            <a:r>
              <a:rPr lang="en-US" sz="1600" b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SDN-</a:t>
            </a:r>
            <a:r>
              <a:rPr lang="ru-RU" sz="1600" b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контроллер </a:t>
            </a:r>
            <a:r>
              <a:rPr lang="en-US" sz="1600" b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RUNOS</a:t>
            </a:r>
          </a:p>
          <a:p>
            <a:pPr algn="ctr"/>
            <a:r>
              <a:rPr lang="en-US" sz="1600" i="1" dirty="0">
                <a:latin typeface="Cambria Math" pitchFamily="18" charset="0"/>
                <a:ea typeface="Cambria Math" pitchFamily="18" charset="0"/>
                <a:cs typeface="Tahoma" pitchFamily="34" charset="0"/>
              </a:rPr>
              <a:t>RUssian Network Operation System  </a:t>
            </a:r>
            <a:endParaRPr lang="ru-RU" sz="1600" i="1" dirty="0"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30" y="1662529"/>
            <a:ext cx="58466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Есть разные варианты контроллера с единой базой и различным набором сервисов и приложений </a:t>
            </a:r>
            <a:endParaRPr lang="en-US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algn="ctr"/>
            <a:endParaRPr lang="ru-RU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219913" indent="-2199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Открытая версия на </a:t>
            </a:r>
            <a:r>
              <a:rPr lang="en-US" b="1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Github 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  <a:hlinkClick r:id="rId2"/>
              </a:rPr>
              <a:t>http://arccn.github.io/runos/</a:t>
            </a:r>
            <a:endParaRPr lang="ru-RU" sz="11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571774" lvl="1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Своя база на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C++11/14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а не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Java</a:t>
            </a:r>
            <a:endParaRPr lang="ru-RU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571774" lvl="1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цель: упростить разработку сетевых приложений и не забывать о производительности</a:t>
            </a:r>
          </a:p>
          <a:p>
            <a:pPr marL="571774" lvl="1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приложения: топология, маршрут, перестроение в случае обрыва,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REST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WebUI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проактивная загрузка правил, резервирование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Active-Passive</a:t>
            </a:r>
          </a:p>
          <a:p>
            <a:pPr lvl="1"/>
            <a:endParaRPr lang="en-US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219913" indent="-2199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Внутренняя ядерная версия</a:t>
            </a:r>
          </a:p>
          <a:p>
            <a:pPr marL="571774" lvl="1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Супер-производительность 30 млн событий в секунду</a:t>
            </a:r>
          </a:p>
          <a:p>
            <a:pPr marL="571774" lvl="1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Разработка приложений под заказчика</a:t>
            </a:r>
            <a:endParaRPr lang="en-US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lvl="1"/>
            <a:endParaRPr lang="ru-RU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219913" indent="-219913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Внутренняя версия с приложениями под оператора связи</a:t>
            </a:r>
          </a:p>
          <a:p>
            <a:pPr marL="571774" lvl="1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База такая же, как и на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Github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. Заказчики сами могут разрабатывать приложения. Учиться по доступным материалам</a:t>
            </a:r>
          </a:p>
          <a:p>
            <a:pPr marL="571774" lvl="1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Сервисы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B2C, B2B (p2p, mp2mp, multicast, 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и т.п.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)</a:t>
            </a:r>
            <a:endParaRPr lang="ru-RU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571774" lvl="1" indent="-219913">
              <a:buFont typeface="Wingdings" pitchFamily="2" charset="2"/>
              <a:buChar char="§"/>
            </a:pP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Active-Standby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режим</a:t>
            </a:r>
          </a:p>
          <a:p>
            <a:pPr marL="571774" lvl="1" indent="-219913">
              <a:buFont typeface="Arial" panose="020B0604020202020204" pitchFamily="34" charset="0"/>
              <a:buChar char="•"/>
            </a:pPr>
            <a:endParaRPr lang="en-US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pic>
        <p:nvPicPr>
          <p:cNvPr id="6" name="Picture 2" descr="D:\science\projects\arccn\arccn_docs_2015\Runo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99" y="1599015"/>
            <a:ext cx="1400180" cy="6832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7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512158" y="2345731"/>
            <a:ext cx="3491767" cy="190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933" y="4410457"/>
            <a:ext cx="3277992" cy="204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03278"/>
            <a:ext cx="9143999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Проект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с открытым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            исходным </a:t>
            </a: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кодом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3862" y="1599079"/>
            <a:ext cx="8229600" cy="32711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Исходный код </a:t>
            </a:r>
            <a:r>
              <a:rPr lang="en-US" sz="2000" dirty="0">
                <a:latin typeface="Cambria Math" pitchFamily="18" charset="0"/>
                <a:ea typeface="Cambria Math" pitchFamily="18" charset="0"/>
                <a:hlinkClick r:id="rId2"/>
              </a:rPr>
              <a:t>http://arccn.github.io/runos</a:t>
            </a:r>
            <a:r>
              <a:rPr lang="en-US" sz="2000" dirty="0" smtClean="0">
                <a:latin typeface="Cambria Math" pitchFamily="18" charset="0"/>
                <a:ea typeface="Cambria Math" pitchFamily="18" charset="0"/>
                <a:hlinkClick r:id="rId2"/>
              </a:rPr>
              <a:t>/</a:t>
            </a:r>
            <a:endParaRPr lang="en-US" sz="2000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Apache, version 2.0</a:t>
            </a:r>
          </a:p>
          <a:p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Tutorial (Readme.md)</a:t>
            </a:r>
            <a:endParaRPr lang="ru-RU" sz="2000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Как установить, запустить, </a:t>
            </a:r>
          </a:p>
          <a:p>
            <a:pPr marL="342900" lvl="1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написать свое первое приложение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Виртуальная машина</a:t>
            </a:r>
          </a:p>
          <a:p>
            <a:pPr lvl="1"/>
            <a:r>
              <a:rPr lang="ru-RU" dirty="0" smtClean="0">
                <a:latin typeface="Cambria Math" pitchFamily="18" charset="0"/>
                <a:ea typeface="Cambria Math" pitchFamily="18" charset="0"/>
              </a:rPr>
              <a:t>Уже собранный контроллер</a:t>
            </a:r>
          </a:p>
          <a:p>
            <a:pPr lvl="1"/>
            <a:r>
              <a:rPr lang="ru-RU" dirty="0" smtClean="0">
                <a:latin typeface="Cambria Math" pitchFamily="18" charset="0"/>
                <a:ea typeface="Cambria Math" pitchFamily="18" charset="0"/>
              </a:rPr>
              <a:t>Средства для работы с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OpenFlow</a:t>
            </a:r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Список рассылки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Google group </a:t>
            </a:r>
            <a:r>
              <a:rPr lang="en-US" b="1" dirty="0" err="1" smtClean="0">
                <a:latin typeface="Cambria Math" pitchFamily="18" charset="0"/>
                <a:ea typeface="Cambria Math" pitchFamily="18" charset="0"/>
              </a:rPr>
              <a:t>runos-ofc</a:t>
            </a:r>
            <a:endParaRPr lang="en-US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2" descr="D:\science\projects\arccn\arccn_docs_2015\Runos-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13" y="1599079"/>
            <a:ext cx="2487387" cy="12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3347308"/>
            <a:ext cx="4856790" cy="304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28622"/>
            <a:ext cx="9143999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Пример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графического интерфейса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EasyWay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2" descr="D:\science\projects\arccn\2015\ross15\easyw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1455965"/>
            <a:ext cx="7829550" cy="51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64" y="1752599"/>
            <a:ext cx="2209800" cy="1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5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803278"/>
            <a:ext cx="9143999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Общая схема сети </a:t>
            </a:r>
            <a:b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</a:b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оператора связи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706002" y="2068697"/>
            <a:ext cx="7648012" cy="1248559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5"/>
          </a:p>
        </p:txBody>
      </p:sp>
      <p:sp>
        <p:nvSpPr>
          <p:cNvPr id="7" name="Прямоугольник 28"/>
          <p:cNvSpPr/>
          <p:nvPr/>
        </p:nvSpPr>
        <p:spPr>
          <a:xfrm>
            <a:off x="692574" y="3378887"/>
            <a:ext cx="7648012" cy="1162861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5"/>
          </a:p>
        </p:txBody>
      </p:sp>
      <p:sp>
        <p:nvSpPr>
          <p:cNvPr id="8" name="Прямоугольник 29"/>
          <p:cNvSpPr/>
          <p:nvPr/>
        </p:nvSpPr>
        <p:spPr>
          <a:xfrm>
            <a:off x="690397" y="4573165"/>
            <a:ext cx="7648012" cy="1257761"/>
          </a:xfrm>
          <a:prstGeom prst="rect">
            <a:avLst/>
          </a:prstGeom>
          <a:solidFill>
            <a:schemeClr val="accent2">
              <a:lumMod val="75000"/>
              <a:alpha val="2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5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507759" y="2352053"/>
            <a:ext cx="886726" cy="497443"/>
          </a:xfrm>
          <a:prstGeom prst="wedgeRectCallout">
            <a:avLst>
              <a:gd name="adj1" fmla="val 66875"/>
              <a:gd name="adj2" fmla="val 91652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376" tIns="35188" rIns="70376" bIns="351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24" dirty="0"/>
              <a:t>BRAS, BPE, IPTV, FW, CGNAT </a:t>
            </a:r>
            <a:endParaRPr lang="ru-RU" sz="924" dirty="0"/>
          </a:p>
        </p:txBody>
      </p:sp>
      <p:sp>
        <p:nvSpPr>
          <p:cNvPr id="10" name="Облако 31"/>
          <p:cNvSpPr/>
          <p:nvPr/>
        </p:nvSpPr>
        <p:spPr>
          <a:xfrm>
            <a:off x="5846669" y="2174926"/>
            <a:ext cx="942146" cy="665044"/>
          </a:xfrm>
          <a:prstGeom prst="cloud">
            <a:avLst/>
          </a:prstGeom>
          <a:solidFill>
            <a:schemeClr val="tx2">
              <a:lumMod val="60000"/>
              <a:lumOff val="40000"/>
              <a:alpha val="86000"/>
            </a:schemeClr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77" dirty="0">
                <a:solidFill>
                  <a:schemeClr val="bg1"/>
                </a:solidFill>
              </a:rPr>
              <a:t>IX</a:t>
            </a:r>
            <a:endParaRPr lang="ru-RU" sz="1077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3"/>
          <p:cNvSpPr/>
          <p:nvPr/>
        </p:nvSpPr>
        <p:spPr>
          <a:xfrm>
            <a:off x="3197798" y="3608464"/>
            <a:ext cx="387943" cy="27710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4" dirty="0">
                <a:solidFill>
                  <a:schemeClr val="bg1"/>
                </a:solidFill>
              </a:rPr>
              <a:t>DR1</a:t>
            </a:r>
            <a:endParaRPr lang="ru-RU" sz="924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4"/>
          <p:cNvSpPr/>
          <p:nvPr/>
        </p:nvSpPr>
        <p:spPr>
          <a:xfrm>
            <a:off x="5175904" y="3608464"/>
            <a:ext cx="387943" cy="277102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4" dirty="0">
                <a:solidFill>
                  <a:schemeClr val="bg1"/>
                </a:solidFill>
              </a:rPr>
              <a:t>DR2</a:t>
            </a:r>
            <a:endParaRPr lang="ru-RU" sz="924" dirty="0"/>
          </a:p>
        </p:txBody>
      </p:sp>
      <p:sp>
        <p:nvSpPr>
          <p:cNvPr id="13" name="Прямоугольник 47"/>
          <p:cNvSpPr/>
          <p:nvPr/>
        </p:nvSpPr>
        <p:spPr>
          <a:xfrm>
            <a:off x="4128637" y="4204874"/>
            <a:ext cx="490761" cy="277102"/>
          </a:xfrm>
          <a:prstGeom prst="rect">
            <a:avLst/>
          </a:prstGeom>
          <a:solidFill>
            <a:srgbClr val="AF1C7A"/>
          </a:solidFill>
          <a:ln>
            <a:solidFill>
              <a:srgbClr val="AF1C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4" dirty="0"/>
              <a:t>AR2</a:t>
            </a:r>
            <a:endParaRPr lang="ru-RU" sz="924" dirty="0"/>
          </a:p>
        </p:txBody>
      </p:sp>
      <p:sp>
        <p:nvSpPr>
          <p:cNvPr id="14" name="Прямоугольник 48"/>
          <p:cNvSpPr/>
          <p:nvPr/>
        </p:nvSpPr>
        <p:spPr>
          <a:xfrm>
            <a:off x="3141759" y="4195368"/>
            <a:ext cx="432675" cy="277102"/>
          </a:xfrm>
          <a:prstGeom prst="rect">
            <a:avLst/>
          </a:prstGeom>
          <a:solidFill>
            <a:srgbClr val="AF1C7A"/>
          </a:solidFill>
          <a:ln>
            <a:solidFill>
              <a:srgbClr val="AF1C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4" dirty="0"/>
              <a:t>AR1</a:t>
            </a:r>
            <a:endParaRPr lang="ru-RU" sz="924" dirty="0"/>
          </a:p>
        </p:txBody>
      </p:sp>
      <p:sp>
        <p:nvSpPr>
          <p:cNvPr id="15" name="Прямоугольник 49"/>
          <p:cNvSpPr/>
          <p:nvPr/>
        </p:nvSpPr>
        <p:spPr>
          <a:xfrm>
            <a:off x="5175904" y="4195368"/>
            <a:ext cx="427600" cy="277102"/>
          </a:xfrm>
          <a:prstGeom prst="rect">
            <a:avLst/>
          </a:prstGeom>
          <a:solidFill>
            <a:srgbClr val="AF1C7A"/>
          </a:solidFill>
          <a:ln>
            <a:solidFill>
              <a:srgbClr val="AF1C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4" dirty="0"/>
              <a:t>AR</a:t>
            </a:r>
            <a:r>
              <a:rPr lang="ru-RU" sz="924" dirty="0"/>
              <a:t> </a:t>
            </a:r>
            <a:r>
              <a:rPr lang="en-US" sz="924" dirty="0"/>
              <a:t>n</a:t>
            </a:r>
            <a:endParaRPr lang="ru-RU" sz="924" dirty="0"/>
          </a:p>
        </p:txBody>
      </p:sp>
      <p:pic>
        <p:nvPicPr>
          <p:cNvPr id="16" name="Рисунок 36557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2881">
            <a:off x="5502183" y="2227730"/>
            <a:ext cx="172379" cy="7050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84622" y="4045542"/>
            <a:ext cx="591283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55" dirty="0">
                <a:solidFill>
                  <a:srgbClr val="AF1C7A"/>
                </a:solidFill>
              </a:rPr>
              <a:t>…</a:t>
            </a:r>
            <a:endParaRPr lang="ru-RU" sz="2155" dirty="0">
              <a:solidFill>
                <a:srgbClr val="AF1C7A"/>
              </a:solidFill>
            </a:endParaRPr>
          </a:p>
        </p:txBody>
      </p:sp>
      <p:pic>
        <p:nvPicPr>
          <p:cNvPr id="18" name="Рисунок 3655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41" y="3175707"/>
            <a:ext cx="929915" cy="571309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90397" y="2079111"/>
            <a:ext cx="1997310" cy="28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31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ЦОД оператора связи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17" y="3383430"/>
            <a:ext cx="2893167" cy="47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AF1C7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231" b="1" dirty="0">
                <a:solidFill>
                  <a:srgbClr val="002060"/>
                </a:solidFill>
              </a:rPr>
              <a:t>Транспортная сеть </a:t>
            </a:r>
          </a:p>
          <a:p>
            <a:r>
              <a:rPr lang="ru-RU" sz="1231" b="1" dirty="0">
                <a:solidFill>
                  <a:srgbClr val="002060"/>
                </a:solidFill>
              </a:rPr>
              <a:t>оператора связи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8322" y="4628806"/>
            <a:ext cx="2893167" cy="28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AF1C7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1231" b="1" dirty="0">
                <a:solidFill>
                  <a:srgbClr val="002060"/>
                </a:solidFill>
              </a:rPr>
              <a:t>Абоненты (С/В)</a:t>
            </a:r>
          </a:p>
        </p:txBody>
      </p:sp>
      <p:pic>
        <p:nvPicPr>
          <p:cNvPr id="22" name="Рисунок 3655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96" y="5034065"/>
            <a:ext cx="375340" cy="375340"/>
          </a:xfrm>
          <a:prstGeom prst="rect">
            <a:avLst/>
          </a:prstGeom>
        </p:spPr>
      </p:pic>
      <p:sp>
        <p:nvSpPr>
          <p:cNvPr id="23" name="Прямоугольник 73"/>
          <p:cNvSpPr/>
          <p:nvPr/>
        </p:nvSpPr>
        <p:spPr>
          <a:xfrm>
            <a:off x="3106076" y="5092741"/>
            <a:ext cx="502109" cy="21348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7" dirty="0">
                <a:solidFill>
                  <a:schemeClr val="bg1"/>
                </a:solidFill>
              </a:rPr>
              <a:t>GPON</a:t>
            </a:r>
            <a:endParaRPr lang="ru-RU" sz="847" dirty="0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365596"/>
          <p:cNvCxnSpPr/>
          <p:nvPr/>
        </p:nvCxnSpPr>
        <p:spPr>
          <a:xfrm flipH="1">
            <a:off x="2374303" y="4981900"/>
            <a:ext cx="177569" cy="110841"/>
          </a:xfrm>
          <a:prstGeom prst="line">
            <a:avLst/>
          </a:prstGeom>
          <a:ln w="12700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365598"/>
          <p:cNvCxnSpPr/>
          <p:nvPr/>
        </p:nvCxnSpPr>
        <p:spPr>
          <a:xfrm>
            <a:off x="2951122" y="4981900"/>
            <a:ext cx="154954" cy="110841"/>
          </a:xfrm>
          <a:prstGeom prst="line">
            <a:avLst/>
          </a:prstGeom>
          <a:ln w="12700">
            <a:solidFill>
              <a:srgbClr val="99009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58"/>
          <p:cNvSpPr/>
          <p:nvPr/>
        </p:nvSpPr>
        <p:spPr>
          <a:xfrm>
            <a:off x="2551871" y="4704798"/>
            <a:ext cx="387943" cy="2771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24" dirty="0"/>
              <a:t>AC</a:t>
            </a:r>
            <a:endParaRPr lang="ru-RU" sz="924" dirty="0"/>
          </a:p>
        </p:txBody>
      </p:sp>
      <p:pic>
        <p:nvPicPr>
          <p:cNvPr id="27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345" y1="11823" x2="24345" y2="11823"/>
                        <a14:foregroundMark x1="27341" y1="14778" x2="27341" y2="14778"/>
                        <a14:foregroundMark x1="32584" y1="19212" x2="32584" y2="19212"/>
                        <a14:foregroundMark x1="35955" y1="21675" x2="35955" y2="21675"/>
                        <a14:foregroundMark x1="40075" y1="23645" x2="40075" y2="23645"/>
                        <a14:foregroundMark x1="44569" y1="22660" x2="44569" y2="22660"/>
                        <a14:foregroundMark x1="45693" y1="21182" x2="45693" y2="21182"/>
                        <a14:foregroundMark x1="64045" y1="18719" x2="64045" y2="18719"/>
                        <a14:foregroundMark x1="58427" y1="23645" x2="58427" y2="23645"/>
                        <a14:foregroundMark x1="61049" y1="22167" x2="61049" y2="22167"/>
                        <a14:foregroundMark x1="69288" y1="17734" x2="69288" y2="17734"/>
                        <a14:foregroundMark x1="72659" y1="11823" x2="72659" y2="11823"/>
                        <a14:foregroundMark x1="61798" y1="35961" x2="61798" y2="35961"/>
                        <a14:foregroundMark x1="56929" y1="35961" x2="56929" y2="35961"/>
                        <a14:foregroundMark x1="65169" y1="40394" x2="65169" y2="40394"/>
                        <a14:foregroundMark x1="67790" y1="41379" x2="67790" y2="41379"/>
                        <a14:foregroundMark x1="71161" y1="43842" x2="73034" y2="44828"/>
                        <a14:foregroundMark x1="76779" y1="46798" x2="76779" y2="46798"/>
                        <a14:foregroundMark x1="37828" y1="35961" x2="37828" y2="35961"/>
                        <a14:foregroundMark x1="42322" y1="35961" x2="42322" y2="35961"/>
                        <a14:foregroundMark x1="38951" y1="38916" x2="38951" y2="38916"/>
                        <a14:foregroundMark x1="34457" y1="40887" x2="34457" y2="40887"/>
                        <a14:foregroundMark x1="29963" y1="44828" x2="29963" y2="44828"/>
                        <a14:foregroundMark x1="25843" y1="45813" x2="25843" y2="45813"/>
                        <a14:foregroundMark x1="21723" y1="46798" x2="21723" y2="46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7" y="4809928"/>
            <a:ext cx="467258" cy="355256"/>
          </a:xfrm>
          <a:prstGeom prst="rect">
            <a:avLst/>
          </a:prstGeom>
        </p:spPr>
      </p:pic>
      <p:pic>
        <p:nvPicPr>
          <p:cNvPr id="28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11" y="4799886"/>
            <a:ext cx="375340" cy="375340"/>
          </a:xfrm>
          <a:prstGeom prst="rect">
            <a:avLst/>
          </a:prstGeom>
        </p:spPr>
      </p:pic>
      <p:cxnSp>
        <p:nvCxnSpPr>
          <p:cNvPr id="29" name="Прямая соединительная линия 39"/>
          <p:cNvCxnSpPr>
            <a:stCxn id="11" idx="0"/>
          </p:cNvCxnSpPr>
          <p:nvPr/>
        </p:nvCxnSpPr>
        <p:spPr>
          <a:xfrm flipV="1">
            <a:off x="3391770" y="3041058"/>
            <a:ext cx="499440" cy="567407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41"/>
          <p:cNvCxnSpPr>
            <a:stCxn id="11" idx="0"/>
            <a:endCxn id="44" idx="1"/>
          </p:cNvCxnSpPr>
          <p:nvPr/>
        </p:nvCxnSpPr>
        <p:spPr>
          <a:xfrm flipV="1">
            <a:off x="3391770" y="3257306"/>
            <a:ext cx="998881" cy="351159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50"/>
          <p:cNvCxnSpPr>
            <a:stCxn id="12" idx="0"/>
          </p:cNvCxnSpPr>
          <p:nvPr/>
        </p:nvCxnSpPr>
        <p:spPr>
          <a:xfrm flipH="1" flipV="1">
            <a:off x="4717404" y="3041058"/>
            <a:ext cx="652472" cy="567407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52"/>
          <p:cNvCxnSpPr>
            <a:stCxn id="12" idx="0"/>
            <a:endCxn id="44" idx="1"/>
          </p:cNvCxnSpPr>
          <p:nvPr/>
        </p:nvCxnSpPr>
        <p:spPr>
          <a:xfrm flipH="1" flipV="1">
            <a:off x="4390651" y="3257306"/>
            <a:ext cx="979225" cy="351159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5"/>
          <p:cNvCxnSpPr>
            <a:stCxn id="11" idx="3"/>
            <a:endCxn id="12" idx="1"/>
          </p:cNvCxnSpPr>
          <p:nvPr/>
        </p:nvCxnSpPr>
        <p:spPr>
          <a:xfrm>
            <a:off x="3585741" y="3747015"/>
            <a:ext cx="1590163" cy="0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57"/>
          <p:cNvCxnSpPr>
            <a:stCxn id="11" idx="3"/>
            <a:endCxn id="15" idx="0"/>
          </p:cNvCxnSpPr>
          <p:nvPr/>
        </p:nvCxnSpPr>
        <p:spPr>
          <a:xfrm>
            <a:off x="3585741" y="3747015"/>
            <a:ext cx="1803963" cy="448353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61"/>
          <p:cNvCxnSpPr>
            <a:stCxn id="12" idx="2"/>
            <a:endCxn id="14" idx="0"/>
          </p:cNvCxnSpPr>
          <p:nvPr/>
        </p:nvCxnSpPr>
        <p:spPr>
          <a:xfrm flipH="1">
            <a:off x="3358096" y="3885566"/>
            <a:ext cx="2011779" cy="309802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64"/>
          <p:cNvCxnSpPr>
            <a:stCxn id="13" idx="0"/>
            <a:endCxn id="11" idx="3"/>
          </p:cNvCxnSpPr>
          <p:nvPr/>
        </p:nvCxnSpPr>
        <p:spPr>
          <a:xfrm flipH="1" flipV="1">
            <a:off x="3585741" y="3747015"/>
            <a:ext cx="788276" cy="457858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66"/>
          <p:cNvCxnSpPr>
            <a:stCxn id="13" idx="0"/>
            <a:endCxn id="12" idx="2"/>
          </p:cNvCxnSpPr>
          <p:nvPr/>
        </p:nvCxnSpPr>
        <p:spPr>
          <a:xfrm flipV="1">
            <a:off x="4374017" y="3885566"/>
            <a:ext cx="995858" cy="319307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68"/>
          <p:cNvCxnSpPr>
            <a:stCxn id="14" idx="2"/>
            <a:endCxn id="26" idx="0"/>
          </p:cNvCxnSpPr>
          <p:nvPr/>
        </p:nvCxnSpPr>
        <p:spPr>
          <a:xfrm flipH="1">
            <a:off x="2745843" y="4472470"/>
            <a:ext cx="612253" cy="232329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70"/>
          <p:cNvCxnSpPr>
            <a:stCxn id="13" idx="2"/>
          </p:cNvCxnSpPr>
          <p:nvPr/>
        </p:nvCxnSpPr>
        <p:spPr>
          <a:xfrm>
            <a:off x="4374017" y="4481975"/>
            <a:ext cx="0" cy="594150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76"/>
          <p:cNvCxnSpPr>
            <a:stCxn id="15" idx="2"/>
            <a:endCxn id="27" idx="0"/>
          </p:cNvCxnSpPr>
          <p:nvPr/>
        </p:nvCxnSpPr>
        <p:spPr>
          <a:xfrm flipH="1">
            <a:off x="5388726" y="4472470"/>
            <a:ext cx="978" cy="337458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78"/>
          <p:cNvCxnSpPr>
            <a:stCxn id="15" idx="2"/>
          </p:cNvCxnSpPr>
          <p:nvPr/>
        </p:nvCxnSpPr>
        <p:spPr>
          <a:xfrm>
            <a:off x="5389704" y="4472470"/>
            <a:ext cx="567806" cy="452880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80"/>
          <p:cNvCxnSpPr>
            <a:stCxn id="15" idx="2"/>
          </p:cNvCxnSpPr>
          <p:nvPr/>
        </p:nvCxnSpPr>
        <p:spPr>
          <a:xfrm>
            <a:off x="5389704" y="4472470"/>
            <a:ext cx="928038" cy="337458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119"/>
          <p:cNvCxnSpPr/>
          <p:nvPr/>
        </p:nvCxnSpPr>
        <p:spPr>
          <a:xfrm>
            <a:off x="3331996" y="5253462"/>
            <a:ext cx="0" cy="268872"/>
          </a:xfrm>
          <a:prstGeom prst="line">
            <a:avLst/>
          </a:prstGeom>
          <a:ln w="127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блако 7"/>
          <p:cNvSpPr/>
          <p:nvPr/>
        </p:nvSpPr>
        <p:spPr>
          <a:xfrm>
            <a:off x="3503924" y="2326000"/>
            <a:ext cx="1773452" cy="932299"/>
          </a:xfrm>
          <a:prstGeom prst="cloud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85" dirty="0">
                <a:solidFill>
                  <a:schemeClr val="bg1"/>
                </a:solidFill>
              </a:rPr>
              <a:t>ЦОД</a:t>
            </a:r>
          </a:p>
        </p:txBody>
      </p:sp>
      <p:cxnSp>
        <p:nvCxnSpPr>
          <p:cNvPr id="45" name="Прямая соединительная линия 96"/>
          <p:cNvCxnSpPr>
            <a:stCxn id="11" idx="3"/>
            <a:endCxn id="18" idx="1"/>
          </p:cNvCxnSpPr>
          <p:nvPr/>
        </p:nvCxnSpPr>
        <p:spPr>
          <a:xfrm flipV="1">
            <a:off x="3585741" y="3461361"/>
            <a:ext cx="2354700" cy="285654"/>
          </a:xfrm>
          <a:prstGeom prst="line">
            <a:avLst/>
          </a:prstGeom>
          <a:ln w="19050">
            <a:solidFill>
              <a:srgbClr val="AF1C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98"/>
          <p:cNvCxnSpPr>
            <a:stCxn id="12" idx="3"/>
            <a:endCxn id="18" idx="1"/>
          </p:cNvCxnSpPr>
          <p:nvPr/>
        </p:nvCxnSpPr>
        <p:spPr>
          <a:xfrm flipV="1">
            <a:off x="5563847" y="3461361"/>
            <a:ext cx="376594" cy="285654"/>
          </a:xfrm>
          <a:prstGeom prst="line">
            <a:avLst/>
          </a:prstGeom>
          <a:ln w="19050">
            <a:solidFill>
              <a:srgbClr val="AF1C7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9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43" y="5453711"/>
            <a:ext cx="377215" cy="377215"/>
          </a:xfrm>
          <a:prstGeom prst="rect">
            <a:avLst/>
          </a:prstGeom>
        </p:spPr>
      </p:pic>
      <p:pic>
        <p:nvPicPr>
          <p:cNvPr id="48" name="Рисунок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87" y="5453711"/>
            <a:ext cx="377215" cy="377215"/>
          </a:xfrm>
          <a:prstGeom prst="rect">
            <a:avLst/>
          </a:prstGeom>
        </p:spPr>
      </p:pic>
      <p:pic>
        <p:nvPicPr>
          <p:cNvPr id="49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34" y="5453711"/>
            <a:ext cx="377215" cy="377215"/>
          </a:xfrm>
          <a:prstGeom prst="rect">
            <a:avLst/>
          </a:prstGeom>
        </p:spPr>
      </p:pic>
      <p:grpSp>
        <p:nvGrpSpPr>
          <p:cNvPr id="50" name="Группа 104"/>
          <p:cNvGrpSpPr/>
          <p:nvPr/>
        </p:nvGrpSpPr>
        <p:grpSpPr>
          <a:xfrm>
            <a:off x="4192215" y="4698910"/>
            <a:ext cx="377215" cy="377215"/>
            <a:chOff x="5446968" y="5070270"/>
            <a:chExt cx="490118" cy="490118"/>
          </a:xfrm>
        </p:grpSpPr>
        <p:pic>
          <p:nvPicPr>
            <p:cNvPr id="51" name="Рисунок 1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968" y="5070270"/>
              <a:ext cx="490118" cy="490118"/>
            </a:xfrm>
            <a:prstGeom prst="rect">
              <a:avLst/>
            </a:prstGeom>
          </p:spPr>
        </p:pic>
        <p:sp>
          <p:nvSpPr>
            <p:cNvPr id="52" name="Прямоугольник 103"/>
            <p:cNvSpPr/>
            <p:nvPr/>
          </p:nvSpPr>
          <p:spPr>
            <a:xfrm>
              <a:off x="5481185" y="5148461"/>
              <a:ext cx="432048" cy="26470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5"/>
            </a:p>
          </p:txBody>
        </p:sp>
      </p:grpSp>
      <p:grpSp>
        <p:nvGrpSpPr>
          <p:cNvPr id="53" name="Группа 142"/>
          <p:cNvGrpSpPr/>
          <p:nvPr/>
        </p:nvGrpSpPr>
        <p:grpSpPr>
          <a:xfrm>
            <a:off x="4309508" y="4816204"/>
            <a:ext cx="377215" cy="377215"/>
            <a:chOff x="5446968" y="5070270"/>
            <a:chExt cx="490118" cy="490118"/>
          </a:xfrm>
        </p:grpSpPr>
        <p:pic>
          <p:nvPicPr>
            <p:cNvPr id="54" name="Рисунок 1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968" y="5070270"/>
              <a:ext cx="490118" cy="490118"/>
            </a:xfrm>
            <a:prstGeom prst="rect">
              <a:avLst/>
            </a:prstGeom>
          </p:spPr>
        </p:pic>
        <p:sp>
          <p:nvSpPr>
            <p:cNvPr id="55" name="Прямоугольник 144"/>
            <p:cNvSpPr/>
            <p:nvPr/>
          </p:nvSpPr>
          <p:spPr>
            <a:xfrm>
              <a:off x="5481185" y="5148461"/>
              <a:ext cx="432048" cy="26470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5"/>
            </a:p>
          </p:txBody>
        </p:sp>
      </p:grpSp>
      <p:grpSp>
        <p:nvGrpSpPr>
          <p:cNvPr id="56" name="Группа 145"/>
          <p:cNvGrpSpPr/>
          <p:nvPr/>
        </p:nvGrpSpPr>
        <p:grpSpPr>
          <a:xfrm>
            <a:off x="4426802" y="4933497"/>
            <a:ext cx="377215" cy="377215"/>
            <a:chOff x="5446968" y="5070270"/>
            <a:chExt cx="490118" cy="490118"/>
          </a:xfrm>
        </p:grpSpPr>
        <p:pic>
          <p:nvPicPr>
            <p:cNvPr id="57" name="Рисунок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968" y="5070270"/>
              <a:ext cx="490118" cy="490118"/>
            </a:xfrm>
            <a:prstGeom prst="rect">
              <a:avLst/>
            </a:prstGeom>
          </p:spPr>
        </p:pic>
        <p:sp>
          <p:nvSpPr>
            <p:cNvPr id="58" name="Прямоугольник 147"/>
            <p:cNvSpPr/>
            <p:nvPr/>
          </p:nvSpPr>
          <p:spPr>
            <a:xfrm>
              <a:off x="5481185" y="5148461"/>
              <a:ext cx="432048" cy="26470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5"/>
            </a:p>
          </p:txBody>
        </p:sp>
      </p:grpSp>
      <p:grpSp>
        <p:nvGrpSpPr>
          <p:cNvPr id="59" name="Группа 148"/>
          <p:cNvGrpSpPr/>
          <p:nvPr/>
        </p:nvGrpSpPr>
        <p:grpSpPr>
          <a:xfrm>
            <a:off x="5768902" y="4865604"/>
            <a:ext cx="377215" cy="377215"/>
            <a:chOff x="5446968" y="5070270"/>
            <a:chExt cx="490118" cy="490118"/>
          </a:xfrm>
        </p:grpSpPr>
        <p:pic>
          <p:nvPicPr>
            <p:cNvPr id="60" name="Рисунок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968" y="5070270"/>
              <a:ext cx="490118" cy="490118"/>
            </a:xfrm>
            <a:prstGeom prst="rect">
              <a:avLst/>
            </a:prstGeom>
          </p:spPr>
        </p:pic>
        <p:sp>
          <p:nvSpPr>
            <p:cNvPr id="61" name="Прямоугольник 150"/>
            <p:cNvSpPr/>
            <p:nvPr/>
          </p:nvSpPr>
          <p:spPr>
            <a:xfrm>
              <a:off x="5481185" y="5148461"/>
              <a:ext cx="432048" cy="26470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5"/>
            </a:p>
          </p:txBody>
        </p:sp>
      </p:grpSp>
      <p:pic>
        <p:nvPicPr>
          <p:cNvPr id="62" name="Рисунок 1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99" y="4839039"/>
            <a:ext cx="377215" cy="3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769" y="1645320"/>
            <a:ext cx="5148365" cy="435133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59189" y="242871"/>
            <a:ext cx="7886700" cy="14024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Создание сервисов сети операторов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72" y="1442433"/>
            <a:ext cx="38121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Сервисы: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B2C, P2P, MP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Multicast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Storm Control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LAG/LACP</a:t>
            </a:r>
          </a:p>
          <a:p>
            <a:pPr marL="342900" indent="-342900">
              <a:buAutoNum type="arabicPeriod"/>
            </a:pPr>
            <a:r>
              <a:rPr lang="en-US" sz="2000" dirty="0" err="1" smtClean="0"/>
              <a:t>InBand</a:t>
            </a: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/>
          </a:p>
          <a:p>
            <a:r>
              <a:rPr lang="ru-RU" sz="2000" b="1" dirty="0" smtClean="0"/>
              <a:t>Резервирование сервисов: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Active-Standby Controller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Fast failover </a:t>
            </a:r>
            <a:r>
              <a:rPr lang="ru-RU" sz="2000" dirty="0" smtClean="0"/>
              <a:t>резервирование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Активное резервирование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/>
          </a:p>
          <a:p>
            <a:r>
              <a:rPr lang="ru-RU" sz="2000" b="1" dirty="0" smtClean="0"/>
              <a:t>Качество доступа (</a:t>
            </a:r>
            <a:r>
              <a:rPr lang="en-US" sz="2000" b="1" dirty="0" err="1" smtClean="0"/>
              <a:t>QoS</a:t>
            </a:r>
            <a:r>
              <a:rPr lang="en-US" sz="2000" b="1" dirty="0"/>
              <a:t>)</a:t>
            </a:r>
            <a:r>
              <a:rPr lang="ru-RU" sz="2000" b="1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Priority </a:t>
            </a:r>
            <a:r>
              <a:rPr lang="en-US" sz="2000" dirty="0" smtClean="0"/>
              <a:t>Queuing, WRR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Rate-Policy, Ingress </a:t>
            </a:r>
            <a:r>
              <a:rPr lang="en-US" sz="2000" dirty="0" err="1" smtClean="0"/>
              <a:t>QoS</a:t>
            </a:r>
            <a:r>
              <a:rPr lang="en-US" sz="2000" dirty="0" smtClean="0"/>
              <a:t>, metering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очереди </a:t>
            </a:r>
            <a:r>
              <a:rPr lang="ru-RU" sz="2000" dirty="0"/>
              <a:t>на интерфейсах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95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804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Система управления сетью первый российский </a:t>
            </a:r>
            <a:r>
              <a:rPr lang="en-US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SDN-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контроллер </a:t>
            </a:r>
            <a:r>
              <a:rPr lang="en-US" b="1" dirty="0">
                <a:solidFill>
                  <a:srgbClr val="751663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RUNOS</a:t>
            </a:r>
          </a:p>
          <a:p>
            <a:pPr algn="ctr"/>
            <a:r>
              <a:rPr lang="ru-RU" i="1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И набор приложений для управлению сетью</a:t>
            </a:r>
          </a:p>
        </p:txBody>
      </p:sp>
      <p:pic>
        <p:nvPicPr>
          <p:cNvPr id="5" name="Picture 2" descr="C:\Users\Администратор\Desktop\screenr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5" y="1690008"/>
            <a:ext cx="8477627" cy="473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0" y="112242"/>
            <a:ext cx="78867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QoS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и мониторинг трафика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89" y="242871"/>
            <a:ext cx="78867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Сеть оператора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" y="1191269"/>
            <a:ext cx="9143999" cy="42473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Агрегация трафика –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AR (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аппаратный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VS 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программный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)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2005" y="2033113"/>
            <a:ext cx="3217953" cy="277101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Сервера </a:t>
            </a:r>
            <a:r>
              <a:rPr lang="en-US" sz="18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Intel</a:t>
            </a:r>
            <a:r>
              <a:rPr lang="ru-RU" sz="18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с большим числом сетевых интерфейсов</a:t>
            </a:r>
            <a:endParaRPr lang="en-US" sz="18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lvl="1"/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OC Linux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Ubuntu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14.04,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REHL</a:t>
            </a:r>
          </a:p>
          <a:p>
            <a:pPr lvl="1"/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Программный коммутатор – на подобии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Open vSwitch</a:t>
            </a:r>
          </a:p>
          <a:p>
            <a:pPr lvl="1"/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Сетевой стек на базе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Intel DPDK</a:t>
            </a:r>
            <a:endParaRPr lang="ru-RU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r>
              <a:rPr lang="ru-RU" sz="18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Количество портов: </a:t>
            </a:r>
            <a:endParaRPr lang="en-US" sz="18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lvl="1"/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до 24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x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1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Gbps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портов</a:t>
            </a:r>
            <a:endParaRPr lang="en-US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lvl="1"/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до 12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x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10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Gbps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портов</a:t>
            </a:r>
            <a:endParaRPr lang="en-US" sz="14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lvl="1"/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80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Gbps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на устройство</a:t>
            </a:r>
          </a:p>
          <a:p>
            <a:r>
              <a:rPr lang="ru-RU" sz="18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Поддерживаемые протоколы: </a:t>
            </a:r>
            <a:endParaRPr lang="ru-RU" sz="1800" dirty="0" smtClean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lvl="1"/>
            <a:r>
              <a:rPr lang="en-US" sz="1400" dirty="0" err="1" smtClean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OpenFlow1.3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lacp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vlan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bfd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stp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QoS, ipv6, 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gre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vxlan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</a:p>
          <a:p>
            <a:endParaRPr lang="en-US" sz="18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  <p:pic>
        <p:nvPicPr>
          <p:cNvPr id="6" name="Picture 2" descr="D:\Dropbox\work\IMG_20150325_141012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38" y="2376013"/>
            <a:ext cx="2489985" cy="169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942" y="4226162"/>
            <a:ext cx="2249830" cy="158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172624" y="2376013"/>
            <a:ext cx="2971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Программный коммутатор</a:t>
            </a:r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:</a:t>
            </a:r>
          </a:p>
          <a:p>
            <a:endParaRPr lang="ru-RU" sz="16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+: полная поддержка </a:t>
            </a:r>
            <a:r>
              <a:rPr lang="en-US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OpenFlow 1.3 (</a:t>
            </a:r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поиск по всем полям, метеринг, </a:t>
            </a:r>
            <a:r>
              <a:rPr lang="en-US" sz="16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qos</a:t>
            </a:r>
            <a:r>
              <a:rPr lang="en-US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)</a:t>
            </a:r>
          </a:p>
          <a:p>
            <a:r>
              <a:rPr lang="en-US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+: </a:t>
            </a:r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неограниченное кол-во таблиц и записей</a:t>
            </a:r>
          </a:p>
          <a:p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+: можно легко изменять под заказчика </a:t>
            </a:r>
          </a:p>
          <a:p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+: масштабирование производительности</a:t>
            </a:r>
          </a:p>
          <a:p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-</a:t>
            </a:r>
            <a:r>
              <a:rPr lang="en-US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: </a:t>
            </a:r>
            <a:r>
              <a:rPr lang="ru-RU" sz="16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цена и размер </a:t>
            </a:r>
            <a:endParaRPr lang="en-US" sz="16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89" y="242871"/>
            <a:ext cx="78867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Сеть оператора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209" y="1392078"/>
            <a:ext cx="737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Распределение трафика – </a:t>
            </a:r>
            <a:r>
              <a:rPr lang="en-US" b="1" dirty="0">
                <a:solidFill>
                  <a:srgbClr val="9900CC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DR 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решение на </a:t>
            </a:r>
            <a:r>
              <a:rPr lang="en-US" b="1" dirty="0">
                <a:solidFill>
                  <a:srgbClr val="9900CC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NP5</a:t>
            </a:r>
            <a:r>
              <a:rPr lang="en-US" b="1" dirty="0">
                <a:solidFill>
                  <a:srgbClr val="751663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от ЦПИКС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901" y="5547300"/>
            <a:ext cx="835047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9913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Сетевой процессор  производительностью до 240 Гб/с,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50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0 миллионов пакетов в секунду</a:t>
            </a:r>
          </a:p>
          <a:p>
            <a:pPr marL="219913" indent="-219913">
              <a:buFont typeface="Wingdings" pitchFamily="2" charset="2"/>
              <a:buChar char="§"/>
            </a:pP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5-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уровневая иерархическая система </a:t>
            </a:r>
            <a:r>
              <a:rPr lang="ru-RU" sz="1400" dirty="0" err="1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очередизации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. 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Поддержка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WFQ c 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приоритетной очередью</a:t>
            </a:r>
          </a:p>
          <a:p>
            <a:pPr marL="219913" indent="-219913">
              <a:buFont typeface="Wingdings" pitchFamily="2" charset="2"/>
              <a:buChar char="§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Поддержка 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WRED, Shaping (CIR, PIR), Per flow metering, marking, policing 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для миллионов потоков</a:t>
            </a:r>
          </a:p>
          <a:p>
            <a:pPr marL="219913" indent="-219913">
              <a:buFont typeface="Wingdings" pitchFamily="2" charset="2"/>
              <a:buChar char="§"/>
            </a:pP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L2-4 switching/routing. </a:t>
            </a: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Сбор статистики по потокам, программируемые пороги. 512М счетчиков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3926" y="2782938"/>
            <a:ext cx="289630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9913" indent="-219913">
              <a:buFont typeface="Wingdings" pitchFamily="2" charset="2"/>
              <a:buChar char="ü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Модуль управления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:</a:t>
            </a:r>
          </a:p>
          <a:p>
            <a:pPr marL="571774" lvl="1" indent="-219913">
              <a:buFont typeface="Arial" pitchFamily="34" charset="0"/>
              <a:buChar char="•"/>
            </a:pP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4x10/1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Гб/с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endParaRPr lang="ru-RU" sz="11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571774" lvl="1" indent="-219913">
              <a:buFont typeface="Arial" pitchFamily="34" charset="0"/>
              <a:buChar char="•"/>
            </a:pP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1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х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1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Гб/с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  <a:endParaRPr lang="ru-RU" sz="1100" dirty="0">
              <a:solidFill>
                <a:srgbClr val="080808"/>
              </a:solidFill>
              <a:latin typeface="Cambria Math" pitchFamily="18" charset="0"/>
              <a:ea typeface="Cambria Math" pitchFamily="18" charset="0"/>
              <a:cs typeface="Tahoma" pitchFamily="34" charset="0"/>
            </a:endParaRPr>
          </a:p>
          <a:p>
            <a:pPr marL="571774" lvl="1" indent="-219913">
              <a:buFont typeface="Arial" pitchFamily="34" charset="0"/>
              <a:buChar char="•"/>
            </a:pP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1 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RS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-232 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console</a:t>
            </a:r>
          </a:p>
          <a:p>
            <a:pPr marL="219913" indent="-219913">
              <a:buFont typeface="Wingdings" pitchFamily="2" charset="2"/>
              <a:buChar char="ü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Сетевые интерфейсы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:</a:t>
            </a:r>
          </a:p>
          <a:p>
            <a:pPr marL="571774" lvl="1" indent="-219913">
              <a:buFont typeface="Arial" pitchFamily="34" charset="0"/>
              <a:buChar char="•"/>
            </a:pP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44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x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1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0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Гб/с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</a:t>
            </a:r>
          </a:p>
          <a:p>
            <a:pPr lvl="1"/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или</a:t>
            </a:r>
          </a:p>
          <a:p>
            <a:pPr marL="571774" lvl="1" indent="-219913">
              <a:buFont typeface="Arial" pitchFamily="34" charset="0"/>
              <a:buChar char="•"/>
            </a:pP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11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x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4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0</a:t>
            </a: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Гб/с</a:t>
            </a:r>
            <a:r>
              <a:rPr lang="en-US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 QSFP+</a:t>
            </a:r>
          </a:p>
          <a:p>
            <a:pPr lvl="1"/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или</a:t>
            </a:r>
          </a:p>
          <a:p>
            <a:pPr marL="571774" lvl="1" indent="-219913">
              <a:buFont typeface="Arial" pitchFamily="34" charset="0"/>
              <a:buChar char="•"/>
            </a:pPr>
            <a:r>
              <a:rPr lang="ru-RU" sz="11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4х100ГБ/с</a:t>
            </a:r>
          </a:p>
          <a:p>
            <a:pPr marL="219913" indent="-219913">
              <a:buFont typeface="Wingdings" pitchFamily="2" charset="2"/>
              <a:buChar char="ü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Высота 1.5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U</a:t>
            </a:r>
          </a:p>
          <a:p>
            <a:pPr marL="219913" indent="-219913">
              <a:buFont typeface="Wingdings" pitchFamily="2" charset="2"/>
              <a:buChar char="ü"/>
            </a:pPr>
            <a:r>
              <a:rPr lang="ru-RU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Монтаж в стойку 19</a:t>
            </a:r>
            <a:r>
              <a:rPr lang="en-US" sz="1400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”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5" y="2130707"/>
            <a:ext cx="3849306" cy="281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60" y="2130707"/>
            <a:ext cx="2696412" cy="6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77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89" y="242871"/>
            <a:ext cx="78867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Сеть оператора. ЦОД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24" y="1359245"/>
            <a:ext cx="8767522" cy="42473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Виртуализация сервисов-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Self Organizing Cloud 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01748" y="2874862"/>
            <a:ext cx="2186787" cy="2633551"/>
            <a:chOff x="5360277" y="1629715"/>
            <a:chExt cx="3582276" cy="3421788"/>
          </a:xfrm>
          <a:solidFill>
            <a:srgbClr val="990099"/>
          </a:solidFill>
        </p:grpSpPr>
        <p:grpSp>
          <p:nvGrpSpPr>
            <p:cNvPr id="6" name="Группа 5"/>
            <p:cNvGrpSpPr/>
            <p:nvPr/>
          </p:nvGrpSpPr>
          <p:grpSpPr>
            <a:xfrm>
              <a:off x="5360277" y="1629715"/>
              <a:ext cx="3582276" cy="3421788"/>
              <a:chOff x="4265448" y="2911362"/>
              <a:chExt cx="3582276" cy="2039369"/>
            </a:xfrm>
            <a:grpFill/>
          </p:grpSpPr>
          <p:sp>
            <p:nvSpPr>
              <p:cNvPr id="22" name="Скругленный прямоугольник 21"/>
              <p:cNvSpPr/>
              <p:nvPr/>
            </p:nvSpPr>
            <p:spPr>
              <a:xfrm rot="16200000">
                <a:off x="5036901" y="2139909"/>
                <a:ext cx="2039369" cy="3582276"/>
              </a:xfrm>
              <a:prstGeom prst="roundRect">
                <a:avLst>
                  <a:gd name="adj" fmla="val 7889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85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3172" y="2911362"/>
                <a:ext cx="3098800" cy="364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3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Примеры</a:t>
                </a:r>
              </a:p>
              <a:p>
                <a:pPr algn="ctr"/>
                <a:r>
                  <a:rPr lang="ru-RU" sz="123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сетевых функций</a:t>
                </a: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463936" y="2363203"/>
              <a:ext cx="3407124" cy="382386"/>
              <a:chOff x="4353036" y="4005695"/>
              <a:chExt cx="3407124" cy="382386"/>
            </a:xfrm>
            <a:grpFill/>
          </p:grpSpPr>
          <p:sp>
            <p:nvSpPr>
              <p:cNvPr id="20" name="Скругленный прямоугольник 19"/>
              <p:cNvSpPr/>
              <p:nvPr/>
            </p:nvSpPr>
            <p:spPr>
              <a:xfrm rot="16200000">
                <a:off x="5865405" y="2493326"/>
                <a:ext cx="382386" cy="3407124"/>
              </a:xfrm>
              <a:prstGeom prst="roundRect">
                <a:avLst>
                  <a:gd name="adj" fmla="val 395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85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34762" y="4017999"/>
                <a:ext cx="2410062" cy="36607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3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Router</a:t>
                </a:r>
                <a:endParaRPr lang="ru-RU" sz="123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5463936" y="2838231"/>
              <a:ext cx="3407124" cy="382386"/>
              <a:chOff x="4353036" y="4005695"/>
              <a:chExt cx="3407124" cy="382386"/>
            </a:xfrm>
            <a:grpFill/>
          </p:grpSpPr>
          <p:sp>
            <p:nvSpPr>
              <p:cNvPr id="18" name="Скругленный прямоугольник 17"/>
              <p:cNvSpPr/>
              <p:nvPr/>
            </p:nvSpPr>
            <p:spPr>
              <a:xfrm rot="16200000">
                <a:off x="5865405" y="2493326"/>
                <a:ext cx="382386" cy="3407124"/>
              </a:xfrm>
              <a:prstGeom prst="roundRect">
                <a:avLst>
                  <a:gd name="adj" fmla="val 395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85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34762" y="4017999"/>
                <a:ext cx="2410062" cy="36607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3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Firewall</a:t>
                </a:r>
                <a:endParaRPr lang="ru-RU" sz="123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5463936" y="3333861"/>
              <a:ext cx="3407124" cy="382386"/>
              <a:chOff x="4353036" y="4005695"/>
              <a:chExt cx="3407124" cy="382386"/>
            </a:xfrm>
            <a:grpFill/>
          </p:grpSpPr>
          <p:sp>
            <p:nvSpPr>
              <p:cNvPr id="16" name="Скругленный прямоугольник 15"/>
              <p:cNvSpPr/>
              <p:nvPr/>
            </p:nvSpPr>
            <p:spPr>
              <a:xfrm rot="16200000">
                <a:off x="5865405" y="2493326"/>
                <a:ext cx="382386" cy="3407124"/>
              </a:xfrm>
              <a:prstGeom prst="roundRect">
                <a:avLst>
                  <a:gd name="adj" fmla="val 395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85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34762" y="4017999"/>
                <a:ext cx="2410062" cy="366071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3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Load Balancer</a:t>
                </a:r>
                <a:endParaRPr lang="ru-RU" sz="123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5463936" y="4350148"/>
              <a:ext cx="3407124" cy="382386"/>
              <a:chOff x="4353036" y="4005695"/>
              <a:chExt cx="3407124" cy="382386"/>
            </a:xfrm>
            <a:grpFill/>
          </p:grpSpPr>
          <p:sp>
            <p:nvSpPr>
              <p:cNvPr id="14" name="Скругленный прямоугольник 13"/>
              <p:cNvSpPr/>
              <p:nvPr/>
            </p:nvSpPr>
            <p:spPr>
              <a:xfrm rot="16200000">
                <a:off x="5865405" y="2493326"/>
                <a:ext cx="382386" cy="3407124"/>
              </a:xfrm>
              <a:prstGeom prst="roundRect">
                <a:avLst>
                  <a:gd name="adj" fmla="val 395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85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34762" y="4017999"/>
                <a:ext cx="2410062" cy="366071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3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Web Server</a:t>
                </a:r>
                <a:endParaRPr lang="ru-RU" sz="123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5463936" y="3831940"/>
              <a:ext cx="3407124" cy="382386"/>
              <a:chOff x="4353036" y="4005695"/>
              <a:chExt cx="3407124" cy="382386"/>
            </a:xfrm>
            <a:grpFill/>
          </p:grpSpPr>
          <p:sp>
            <p:nvSpPr>
              <p:cNvPr id="12" name="Скругленный прямоугольник 11"/>
              <p:cNvSpPr/>
              <p:nvPr/>
            </p:nvSpPr>
            <p:spPr>
              <a:xfrm rot="16200000">
                <a:off x="5865405" y="2493326"/>
                <a:ext cx="382386" cy="3407124"/>
              </a:xfrm>
              <a:prstGeom prst="roundRect">
                <a:avLst>
                  <a:gd name="adj" fmla="val 39572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85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27841" y="4021860"/>
                <a:ext cx="2623905" cy="366072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3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Distribution Switch</a:t>
                </a:r>
                <a:endParaRPr lang="ru-RU" sz="123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4" name="Облако 23"/>
          <p:cNvSpPr/>
          <p:nvPr/>
        </p:nvSpPr>
        <p:spPr>
          <a:xfrm>
            <a:off x="4499283" y="3439382"/>
            <a:ext cx="2544093" cy="1755395"/>
          </a:xfrm>
          <a:prstGeom prst="cloud">
            <a:avLst/>
          </a:prstGeom>
          <a:solidFill>
            <a:srgbClr val="002060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5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8"/>
          <p:cNvPicPr>
            <a:picLocks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85" y="4192471"/>
            <a:ext cx="670771" cy="3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45" y="4773743"/>
            <a:ext cx="670771" cy="3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18" y="3439520"/>
            <a:ext cx="670771" cy="3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 rot="16200000">
            <a:off x="2357807" y="2904294"/>
            <a:ext cx="294300" cy="2079866"/>
          </a:xfrm>
          <a:prstGeom prst="roundRect">
            <a:avLst>
              <a:gd name="adj" fmla="val 39572"/>
            </a:avLst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5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rot="16200000">
            <a:off x="2357807" y="3290650"/>
            <a:ext cx="294300" cy="2079866"/>
          </a:xfrm>
          <a:prstGeom prst="roundRect">
            <a:avLst>
              <a:gd name="adj" fmla="val 39572"/>
            </a:avLst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5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414647" y="5262920"/>
            <a:ext cx="869356" cy="675789"/>
            <a:chOff x="3976824" y="5342173"/>
            <a:chExt cx="1129559" cy="878056"/>
          </a:xfrm>
        </p:grpSpPr>
        <p:pic>
          <p:nvPicPr>
            <p:cNvPr id="32" name="Изображение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6824" y="5342173"/>
              <a:ext cx="1129559" cy="87805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4084403" y="5567082"/>
              <a:ext cx="914400" cy="611221"/>
            </a:xfrm>
            <a:prstGeom prst="rect">
              <a:avLst/>
            </a:prstGeom>
          </p:spPr>
          <p:txBody>
            <a:bodyPr vert="horz" wrap="none" lIns="70376" tIns="35188" rIns="70376" bIns="35188" rtlCol="0">
              <a:normAutofit fontScale="92500" lnSpcReduction="10000"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85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FW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85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VNF</a:t>
              </a:r>
              <a:endParaRPr lang="ru-RU" sz="138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174019" y="5262920"/>
            <a:ext cx="869356" cy="675789"/>
            <a:chOff x="3976824" y="5342173"/>
            <a:chExt cx="1129559" cy="878056"/>
          </a:xfrm>
        </p:grpSpPr>
        <p:pic>
          <p:nvPicPr>
            <p:cNvPr id="35" name="Изображение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6824" y="5342173"/>
              <a:ext cx="1129559" cy="87805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4084403" y="5567082"/>
              <a:ext cx="914400" cy="611221"/>
            </a:xfrm>
            <a:prstGeom prst="rect">
              <a:avLst/>
            </a:prstGeom>
          </p:spPr>
          <p:txBody>
            <a:bodyPr vert="horz" wrap="none" lIns="70376" tIns="35188" rIns="70376" bIns="35188" rtlCol="0">
              <a:normAutofit fontScale="92500" lnSpcReduction="10000"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85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LB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85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VNF #1</a:t>
              </a:r>
              <a:endParaRPr lang="ru-RU" sz="138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174019" y="2510460"/>
            <a:ext cx="869356" cy="675789"/>
            <a:chOff x="3976824" y="5342173"/>
            <a:chExt cx="1129559" cy="878056"/>
          </a:xfrm>
        </p:grpSpPr>
        <p:pic>
          <p:nvPicPr>
            <p:cNvPr id="38" name="Изображение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6824" y="5342173"/>
              <a:ext cx="1129559" cy="87805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4084403" y="5567082"/>
              <a:ext cx="914400" cy="611221"/>
            </a:xfrm>
            <a:prstGeom prst="rect">
              <a:avLst/>
            </a:prstGeom>
          </p:spPr>
          <p:txBody>
            <a:bodyPr vert="horz" wrap="none" lIns="70376" tIns="35188" rIns="70376" bIns="35188" rtlCol="0">
              <a:normAutofit fontScale="92500" lnSpcReduction="10000"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385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LB</a:t>
              </a:r>
            </a:p>
            <a:p>
              <a:pPr algn="ctr">
                <a:spcBef>
                  <a:spcPct val="20000"/>
                </a:spcBef>
              </a:pPr>
              <a:r>
                <a:rPr lang="en-US" sz="1385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VNF #</a:t>
              </a:r>
              <a:r>
                <a:rPr lang="ru-RU" sz="1385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792881" y="2674580"/>
            <a:ext cx="703761" cy="1122492"/>
            <a:chOff x="3188004" y="1885072"/>
            <a:chExt cx="914400" cy="1458462"/>
          </a:xfrm>
        </p:grpSpPr>
        <p:pic>
          <p:nvPicPr>
            <p:cNvPr id="41" name="Изображение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2217" y="2549882"/>
              <a:ext cx="793652" cy="793652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188004" y="1885072"/>
              <a:ext cx="914400" cy="914402"/>
            </a:xfrm>
            <a:prstGeom prst="rect">
              <a:avLst/>
            </a:prstGeom>
          </p:spPr>
          <p:txBody>
            <a:bodyPr vert="horz" wrap="none" lIns="70376" tIns="35188" rIns="70376" bIns="35188" rtlCol="0">
              <a:norm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308" dirty="0">
                  <a:solidFill>
                    <a:srgbClr val="08080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Источник </a:t>
              </a:r>
            </a:p>
            <a:p>
              <a:pPr algn="ctr">
                <a:spcBef>
                  <a:spcPct val="20000"/>
                </a:spcBef>
              </a:pPr>
              <a:r>
                <a:rPr lang="ru-RU" sz="1308" dirty="0">
                  <a:solidFill>
                    <a:srgbClr val="08080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трафика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031823" y="3745150"/>
            <a:ext cx="703761" cy="702180"/>
            <a:chOff x="7396380" y="3276064"/>
            <a:chExt cx="914400" cy="912346"/>
          </a:xfrm>
        </p:grpSpPr>
        <p:pic>
          <p:nvPicPr>
            <p:cNvPr id="44" name="Изображение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21357" y="3523963"/>
              <a:ext cx="664447" cy="66444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396380" y="3276064"/>
              <a:ext cx="914400" cy="317012"/>
            </a:xfrm>
            <a:prstGeom prst="rect">
              <a:avLst/>
            </a:prstGeom>
          </p:spPr>
          <p:txBody>
            <a:bodyPr vert="horz" wrap="none" lIns="70376" tIns="35188" rIns="70376" bIns="35188" rtlCol="0">
              <a:normAutofit fontScale="92500" lnSpcReduction="20000"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385" b="1" dirty="0">
                  <a:solidFill>
                    <a:srgbClr val="08080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Клиент</a:t>
              </a:r>
            </a:p>
          </p:txBody>
        </p:sp>
      </p:grpSp>
      <p:cxnSp>
        <p:nvCxnSpPr>
          <p:cNvPr id="46" name="Скругленная соединительная линия 45"/>
          <p:cNvCxnSpPr>
            <a:stCxn id="41" idx="2"/>
            <a:endCxn id="25" idx="1"/>
          </p:cNvCxnSpPr>
          <p:nvPr/>
        </p:nvCxnSpPr>
        <p:spPr>
          <a:xfrm rot="16200000" flipH="1">
            <a:off x="4009124" y="3897189"/>
            <a:ext cx="590271" cy="39004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25" idx="2"/>
            <a:endCxn id="32" idx="1"/>
          </p:cNvCxnSpPr>
          <p:nvPr/>
        </p:nvCxnSpPr>
        <p:spPr>
          <a:xfrm rot="5400000">
            <a:off x="4115365" y="4881511"/>
            <a:ext cx="1018588" cy="420021"/>
          </a:xfrm>
          <a:prstGeom prst="curvedConnector4">
            <a:avLst>
              <a:gd name="adj1" fmla="val 33414"/>
              <a:gd name="adj2" fmla="val 141888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>
            <a:stCxn id="32" idx="0"/>
            <a:endCxn id="26" idx="1"/>
          </p:cNvCxnSpPr>
          <p:nvPr/>
        </p:nvCxnSpPr>
        <p:spPr>
          <a:xfrm rot="5400000" flipH="1" flipV="1">
            <a:off x="4995484" y="4822465"/>
            <a:ext cx="294300" cy="5866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>
            <a:stCxn id="26" idx="0"/>
            <a:endCxn id="27" idx="1"/>
          </p:cNvCxnSpPr>
          <p:nvPr/>
        </p:nvCxnSpPr>
        <p:spPr>
          <a:xfrm rot="5400000" flipH="1" flipV="1">
            <a:off x="5272003" y="4133727"/>
            <a:ext cx="1139343" cy="14068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stCxn id="27" idx="0"/>
            <a:endCxn id="38" idx="1"/>
          </p:cNvCxnSpPr>
          <p:nvPr/>
        </p:nvCxnSpPr>
        <p:spPr>
          <a:xfrm rot="16200000" flipV="1">
            <a:off x="5915131" y="3107247"/>
            <a:ext cx="591164" cy="73383"/>
          </a:xfrm>
          <a:prstGeom prst="curvedConnector4">
            <a:avLst>
              <a:gd name="adj1" fmla="val 21421"/>
              <a:gd name="adj2" fmla="val 69679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Скругленная соединительная линия 50"/>
          <p:cNvCxnSpPr>
            <a:stCxn id="38" idx="3"/>
            <a:endCxn id="27" idx="3"/>
          </p:cNvCxnSpPr>
          <p:nvPr/>
        </p:nvCxnSpPr>
        <p:spPr>
          <a:xfrm flipH="1">
            <a:off x="6582786" y="2848355"/>
            <a:ext cx="460588" cy="786043"/>
          </a:xfrm>
          <a:prstGeom prst="curvedConnector3">
            <a:avLst>
              <a:gd name="adj1" fmla="val -3819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27" idx="2"/>
            <a:endCxn id="44" idx="1"/>
          </p:cNvCxnSpPr>
          <p:nvPr/>
        </p:nvCxnSpPr>
        <p:spPr>
          <a:xfrm rot="16200000" flipH="1">
            <a:off x="6506526" y="3570152"/>
            <a:ext cx="362360" cy="88060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>
            <a:stCxn id="32" idx="3"/>
            <a:endCxn id="26" idx="2"/>
          </p:cNvCxnSpPr>
          <p:nvPr/>
        </p:nvCxnSpPr>
        <p:spPr>
          <a:xfrm flipV="1">
            <a:off x="5284003" y="5163498"/>
            <a:ext cx="487326" cy="43731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Скругленная соединительная линия 53"/>
          <p:cNvCxnSpPr>
            <a:stCxn id="26" idx="3"/>
            <a:endCxn id="35" idx="0"/>
          </p:cNvCxnSpPr>
          <p:nvPr/>
        </p:nvCxnSpPr>
        <p:spPr>
          <a:xfrm>
            <a:off x="6106713" y="4968621"/>
            <a:ext cx="501984" cy="294300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>
            <a:stCxn id="35" idx="3"/>
            <a:endCxn id="44" idx="2"/>
          </p:cNvCxnSpPr>
          <p:nvPr/>
        </p:nvCxnSpPr>
        <p:spPr>
          <a:xfrm flipV="1">
            <a:off x="7043377" y="4447330"/>
            <a:ext cx="340329" cy="115348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4858078" y="4804032"/>
            <a:ext cx="2752839" cy="557773"/>
            <a:chOff x="4572019" y="4651875"/>
            <a:chExt cx="3576779" cy="724717"/>
          </a:xfrm>
          <a:solidFill>
            <a:srgbClr val="800080"/>
          </a:solidFill>
        </p:grpSpPr>
        <p:sp>
          <p:nvSpPr>
            <p:cNvPr id="57" name="Плюс 56"/>
            <p:cNvSpPr/>
            <p:nvPr/>
          </p:nvSpPr>
          <p:spPr>
            <a:xfrm rot="2700000">
              <a:off x="4547494" y="4676400"/>
              <a:ext cx="723465" cy="674415"/>
            </a:xfrm>
            <a:prstGeom prst="mathPlus">
              <a:avLst/>
            </a:prstGeom>
            <a:solidFill>
              <a:srgbClr val="CC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5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Плюс 57"/>
            <p:cNvSpPr/>
            <p:nvPr/>
          </p:nvSpPr>
          <p:spPr>
            <a:xfrm rot="2700000">
              <a:off x="6193718" y="4676400"/>
              <a:ext cx="723465" cy="674415"/>
            </a:xfrm>
            <a:prstGeom prst="mathPlus">
              <a:avLst/>
            </a:prstGeom>
            <a:solidFill>
              <a:srgbClr val="CC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5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Плюс 58"/>
            <p:cNvSpPr/>
            <p:nvPr/>
          </p:nvSpPr>
          <p:spPr>
            <a:xfrm rot="2700000">
              <a:off x="7449858" y="4677652"/>
              <a:ext cx="723465" cy="674415"/>
            </a:xfrm>
            <a:prstGeom prst="mathPlus">
              <a:avLst/>
            </a:prstGeom>
            <a:solidFill>
              <a:srgbClr val="CC00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85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0" name="Заголовок 1"/>
          <p:cNvSpPr txBox="1">
            <a:spLocks/>
          </p:cNvSpPr>
          <p:nvPr/>
        </p:nvSpPr>
        <p:spPr>
          <a:xfrm>
            <a:off x="406425" y="2259044"/>
            <a:ext cx="3993463" cy="502835"/>
          </a:xfrm>
          <a:prstGeom prst="rect">
            <a:avLst/>
          </a:prstGeom>
        </p:spPr>
        <p:txBody>
          <a:bodyPr vert="horz" lIns="70376" tIns="35188" rIns="70376" bIns="3518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80808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Что это меняет? </a:t>
            </a:r>
          </a:p>
        </p:txBody>
      </p:sp>
      <p:pic>
        <p:nvPicPr>
          <p:cNvPr id="61" name="Изображение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830" y="5414194"/>
            <a:ext cx="433953" cy="433953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4068109" y="2038626"/>
            <a:ext cx="4633000" cy="305533"/>
          </a:xfrm>
          <a:prstGeom prst="rect">
            <a:avLst/>
          </a:prstGeom>
        </p:spPr>
        <p:txBody>
          <a:bodyPr vert="horz" lIns="70376" tIns="35188" rIns="70376" bIns="35188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rgbClr val="9900CC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облачная платформа С</a:t>
            </a:r>
            <a:r>
              <a:rPr lang="en-US" sz="1600" b="1" dirty="0">
                <a:solidFill>
                  <a:srgbClr val="9900CC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loud Conducter </a:t>
            </a:r>
            <a:r>
              <a:rPr lang="ru-RU" sz="1600" b="1" dirty="0">
                <a:solidFill>
                  <a:srgbClr val="9900CC"/>
                </a:solidFill>
                <a:latin typeface="Cambria Math" pitchFamily="18" charset="0"/>
                <a:ea typeface="Cambria Math" pitchFamily="18" charset="0"/>
                <a:cs typeface="Tahoma" pitchFamily="34" charset="0"/>
              </a:rPr>
              <a:t>от ЦПИКС </a:t>
            </a: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072" y="5419957"/>
            <a:ext cx="1763714" cy="50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4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89" y="242871"/>
            <a:ext cx="78867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ЦПИКС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070555"/>
            <a:ext cx="9143999" cy="52148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Центр прикладных исследований компьютерных сетей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47512" y="2376013"/>
            <a:ext cx="272204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Решения в области 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SDN </a:t>
            </a:r>
            <a:r>
              <a:rPr lang="ru-RU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и 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NFV</a:t>
            </a:r>
            <a:endParaRPr lang="ru-RU" sz="1200" dirty="0">
              <a:solidFill>
                <a:schemeClr val="bg1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1776" y="2718247"/>
            <a:ext cx="272204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НИОКР для индустрии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51776" y="3096477"/>
            <a:ext cx="2722046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Центр Тестирования решений 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굴림" charset="-127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в области </a:t>
            </a:r>
            <a:r>
              <a:rPr lang="en-US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SDN&amp;NFV</a:t>
            </a:r>
            <a:endParaRPr lang="ru-RU" sz="1200" dirty="0">
              <a:solidFill>
                <a:schemeClr val="bg1"/>
              </a:solidFill>
              <a:latin typeface="Verdana" pitchFamily="34" charset="0"/>
              <a:ea typeface="굴림" charset="-127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6044" y="3650683"/>
            <a:ext cx="2722046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Verdana" pitchFamily="34" charset="0"/>
                <a:ea typeface="굴림" charset="-127"/>
              </a:rPr>
              <a:t>Образовательные программы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2691" y="2008326"/>
            <a:ext cx="55633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896" indent="-263896" algn="just" fontAlgn="base">
              <a:buFont typeface="Wingdings" pitchFamily="2" charset="2"/>
              <a:buChar char="§"/>
            </a:pP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Первый Центр Компетенций в области </a:t>
            </a:r>
            <a:r>
              <a:rPr lang="en-US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SDN</a:t>
            </a: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 в РФ</a:t>
            </a:r>
            <a:r>
              <a:rPr lang="ru-RU" sz="12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 (с 2012 года)</a:t>
            </a:r>
          </a:p>
          <a:p>
            <a:pPr algn="just" fontAlgn="base"/>
            <a:r>
              <a:rPr lang="ru-RU" sz="12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 </a:t>
            </a:r>
          </a:p>
          <a:p>
            <a:pPr marL="263896" indent="-263896" algn="just" fontAlgn="base">
              <a:buFont typeface="Wingdings" pitchFamily="2" charset="2"/>
              <a:buChar char="§"/>
            </a:pP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«Точка роста» для</a:t>
            </a:r>
            <a:r>
              <a:rPr lang="en-US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 SDN</a:t>
            </a: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-исследований в РФ</a:t>
            </a:r>
          </a:p>
          <a:p>
            <a:pPr algn="just" fontAlgn="base"/>
            <a:endParaRPr lang="ru-RU" sz="1600" dirty="0">
              <a:solidFill>
                <a:srgbClr val="080808"/>
              </a:solidFill>
              <a:latin typeface="Calibri Light" pitchFamily="34" charset="0"/>
              <a:ea typeface="굴림" charset="-127"/>
            </a:endParaRPr>
          </a:p>
          <a:p>
            <a:pPr marL="263896" indent="-263896" algn="just" fontAlgn="base">
              <a:buFont typeface="Wingdings" pitchFamily="2" charset="2"/>
              <a:buChar char="§"/>
            </a:pP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Поддержка трансфера </a:t>
            </a:r>
            <a:r>
              <a:rPr lang="en-US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SDN</a:t>
            </a: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-технологий в РФ</a:t>
            </a:r>
          </a:p>
          <a:p>
            <a:pPr algn="just" fontAlgn="base"/>
            <a:endParaRPr lang="ru-RU" sz="1600" dirty="0">
              <a:solidFill>
                <a:srgbClr val="080808"/>
              </a:solidFill>
              <a:latin typeface="Calibri Light" pitchFamily="34" charset="0"/>
              <a:ea typeface="굴림" charset="-127"/>
            </a:endParaRPr>
          </a:p>
          <a:p>
            <a:pPr marL="263896" indent="-263896" algn="just" fontAlgn="base">
              <a:buFont typeface="Wingdings" pitchFamily="2" charset="2"/>
              <a:buChar char="§"/>
            </a:pP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Подготовка квалифицированных кадров для </a:t>
            </a:r>
            <a:r>
              <a:rPr lang="en-US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SDN-</a:t>
            </a: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исследований и разработок</a:t>
            </a:r>
          </a:p>
          <a:p>
            <a:pPr algn="just" fontAlgn="base"/>
            <a:endParaRPr lang="en-US" sz="1600" dirty="0">
              <a:solidFill>
                <a:srgbClr val="080808"/>
              </a:solidFill>
              <a:latin typeface="Calibri Light" pitchFamily="34" charset="0"/>
              <a:ea typeface="굴림" charset="-127"/>
            </a:endParaRPr>
          </a:p>
          <a:p>
            <a:pPr marL="263896" indent="-263896" algn="just" fontAlgn="base">
              <a:buFont typeface="Wingdings" pitchFamily="2" charset="2"/>
              <a:buChar char="§"/>
            </a:pP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Создание передовых решений  в области </a:t>
            </a:r>
            <a:r>
              <a:rPr lang="en-US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SDN </a:t>
            </a: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и </a:t>
            </a:r>
            <a:r>
              <a:rPr lang="en-US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NFV</a:t>
            </a:r>
            <a:r>
              <a:rPr lang="ru-RU" sz="1600" dirty="0">
                <a:solidFill>
                  <a:srgbClr val="080808"/>
                </a:solidFill>
                <a:latin typeface="Calibri Light" pitchFamily="34" charset="0"/>
                <a:ea typeface="굴림" charset="-127"/>
              </a:rPr>
              <a:t>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6" y="5008141"/>
            <a:ext cx="1121919" cy="806625"/>
          </a:xfrm>
          <a:prstGeom prst="rect">
            <a:avLst/>
          </a:prstGeom>
        </p:spPr>
      </p:pic>
      <p:pic>
        <p:nvPicPr>
          <p:cNvPr id="35" name="Picture 2" descr="http://alumni.mgimo.ru/resources/000/000/000/000/995/995030_690xN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04" y="5385170"/>
            <a:ext cx="1167810" cy="109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05" y="4899725"/>
            <a:ext cx="998137" cy="99813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78" y="5897862"/>
            <a:ext cx="1255895" cy="8012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6" y="5950195"/>
            <a:ext cx="2069464" cy="794286"/>
          </a:xfrm>
          <a:prstGeom prst="rect">
            <a:avLst/>
          </a:prstGeom>
        </p:spPr>
      </p:pic>
      <p:pic>
        <p:nvPicPr>
          <p:cNvPr id="39" name="Picture 4" descr="https://portal.geni.net/images/g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33" y="5049576"/>
            <a:ext cx="849090" cy="7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://patent.kartoteka.ru/3RUTM/300000/390000/396000/9b14377f3e73bf5480b8a8a3ba6142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73" y="6017403"/>
            <a:ext cx="1355291" cy="59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www.datasales.ru/images/pvdkaLQ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87" y="6029424"/>
            <a:ext cx="1528750" cy="58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www.iwls.org/logos/intel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094" y="5128221"/>
            <a:ext cx="852594" cy="5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http://www.fedinf.ru/media/fedinf/news/5057/max_14218321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41" y="5041055"/>
            <a:ext cx="1135031" cy="7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53" y="5029176"/>
            <a:ext cx="1025916" cy="73923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78" y="5054005"/>
            <a:ext cx="987776" cy="7148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66" y="4899725"/>
            <a:ext cx="998137" cy="998137"/>
          </a:xfrm>
          <a:prstGeom prst="rect">
            <a:avLst/>
          </a:prstGeom>
        </p:spPr>
      </p:pic>
      <p:pic>
        <p:nvPicPr>
          <p:cNvPr id="48" name="Picture 12" descr="http://www.fedinf.ru/media/fedinf/news/5057/max_14218321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2" y="5041055"/>
            <a:ext cx="1135031" cy="7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14" y="5029176"/>
            <a:ext cx="1025916" cy="7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89" y="242871"/>
            <a:ext cx="78867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Заключение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307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Cambria Math" pitchFamily="18" charset="0"/>
                <a:ea typeface="Cambria Math" pitchFamily="18" charset="0"/>
              </a:rPr>
              <a:t>SDN/NFV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позволяет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значительно упростить управление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сетью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ускорить создание и внедрение новых сервисов.</a:t>
            </a:r>
            <a:endParaRPr lang="ru-RU" sz="28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А использование </a:t>
            </a:r>
            <a:r>
              <a:rPr lang="en-US" sz="2800" b="1" dirty="0" smtClean="0">
                <a:latin typeface="Cambria Math" pitchFamily="18" charset="0"/>
                <a:ea typeface="Cambria Math" pitchFamily="18" charset="0"/>
              </a:rPr>
              <a:t>Open </a:t>
            </a:r>
            <a:r>
              <a:rPr lang="en-US" sz="2800" b="1" dirty="0">
                <a:latin typeface="Cambria Math" pitchFamily="18" charset="0"/>
                <a:ea typeface="Cambria Math" pitchFamily="18" charset="0"/>
              </a:rPr>
              <a:t>Source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меняет всю модель работы сервис провайдеров и операторов связи.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ru-RU" sz="2500" dirty="0" smtClean="0">
                <a:latin typeface="Cambria Math" pitchFamily="18" charset="0"/>
                <a:ea typeface="Cambria Math" pitchFamily="18" charset="0"/>
              </a:rPr>
              <a:t>Брать открытые блоки и из них конструировать конечные решения, которые готовы в </a:t>
            </a:r>
            <a:r>
              <a:rPr lang="en-US" sz="2500" dirty="0" smtClean="0">
                <a:latin typeface="Cambria Math" pitchFamily="18" charset="0"/>
                <a:ea typeface="Cambria Math" pitchFamily="18" charset="0"/>
              </a:rPr>
              <a:t>production.</a:t>
            </a:r>
            <a:endParaRPr lang="ru-RU" sz="25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Проект </a:t>
            </a:r>
            <a:r>
              <a:rPr lang="en-US" sz="2800" b="1" dirty="0" smtClean="0">
                <a:solidFill>
                  <a:srgbClr val="9900CC"/>
                </a:solidFill>
                <a:latin typeface="Cambria Math" pitchFamily="18" charset="0"/>
                <a:ea typeface="Cambria Math" pitchFamily="18" charset="0"/>
              </a:rPr>
              <a:t>RUNOS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находится в открытом доступе</a:t>
            </a:r>
          </a:p>
          <a:p>
            <a:pPr lvl="1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OpenFlow 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контроллер </a:t>
            </a:r>
            <a:r>
              <a:rPr lang="en-US" sz="2400" u="sng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arccn.github.io/</a:t>
            </a:r>
            <a:r>
              <a:rPr lang="en-US" sz="2400" u="sng" dirty="0" err="1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</a:rPr>
              <a:t>runos</a:t>
            </a:r>
            <a:endParaRPr lang="ru-RU" sz="2400" u="sng" dirty="0">
              <a:solidFill>
                <a:srgbClr val="0000FF"/>
              </a:solidFill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Система управления корпоративной сетью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EasyWay.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Набор коммерческих приложений под нужды Телеком операторов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  <a:p>
            <a:pPr lvl="1"/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Скоро так же и программный коммутатор.</a:t>
            </a:r>
            <a:endParaRPr lang="ru-RU" sz="28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155387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“</a:t>
            </a:r>
            <a:r>
              <a:rPr lang="en-US" sz="2400" b="1" i="1" dirty="0" smtClean="0">
                <a:solidFill>
                  <a:srgbClr val="7030A0"/>
                </a:solidFill>
              </a:rPr>
              <a:t>Open Source </a:t>
            </a:r>
            <a:r>
              <a:rPr lang="en-US" sz="2400" b="1" i="1" dirty="0" smtClean="0">
                <a:solidFill>
                  <a:srgbClr val="7030A0"/>
                </a:solidFill>
              </a:rPr>
              <a:t>SDN and NFV are inevitable</a:t>
            </a:r>
            <a:r>
              <a:rPr lang="en-US" sz="2400" b="1" dirty="0" smtClean="0">
                <a:solidFill>
                  <a:srgbClr val="7030A0"/>
                </a:solidFill>
              </a:rPr>
              <a:t>” @ons15</a:t>
            </a:r>
            <a:endParaRPr lang="en-US" sz="24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4670"/>
            <a:ext cx="91440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Спасибо за внимание!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92" y="1315909"/>
            <a:ext cx="2555422" cy="1224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0" y="1206031"/>
            <a:ext cx="3110592" cy="14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189" y="242871"/>
            <a:ext cx="78867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Что такое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SDN/OpenFlow?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948095"/>
            <a:ext cx="9143999" cy="52148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SDN = Software Defined 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Networking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latin typeface="Cambria Math" pitchFamily="18" charset="0"/>
              <a:ea typeface="Cambria Math" pitchFamily="18" charset="0"/>
              <a:cs typeface="+mj-c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057400" y="1537604"/>
            <a:ext cx="69342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   Основные принципы</a:t>
            </a:r>
          </a:p>
          <a:p>
            <a:r>
              <a:rPr lang="ru-RU" sz="1600" dirty="0" smtClean="0">
                <a:latin typeface="+mj-lt"/>
              </a:rPr>
              <a:t>Физическое разделение уровня передачи данных от уровня управления сетевых устройств.</a:t>
            </a:r>
          </a:p>
          <a:p>
            <a:r>
              <a:rPr lang="ru-RU" sz="1600" dirty="0" smtClean="0">
                <a:latin typeface="+mj-lt"/>
              </a:rPr>
              <a:t>Логически централизованное управление.</a:t>
            </a:r>
          </a:p>
          <a:p>
            <a:r>
              <a:rPr lang="ru-RU" sz="1600" dirty="0" smtClean="0">
                <a:latin typeface="+mj-lt"/>
              </a:rPr>
              <a:t>Программируемость.</a:t>
            </a:r>
            <a:endParaRPr lang="en-US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Открытый единый интерфейс управления</a:t>
            </a:r>
            <a:r>
              <a:rPr lang="ru-RU" sz="2000" dirty="0" smtClean="0">
                <a:latin typeface="+mj-lt"/>
              </a:rPr>
              <a:t>.</a:t>
            </a:r>
          </a:p>
          <a:p>
            <a:pPr marL="0" indent="0">
              <a:buFont typeface="Arial" pitchFamily="34" charset="0"/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791200" y="3712593"/>
            <a:ext cx="3200400" cy="270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Cambria Math" pitchFamily="18" charset="0"/>
                <a:ea typeface="Cambria Math" pitchFamily="18" charset="0"/>
              </a:rPr>
              <a:t>      Преимущества</a:t>
            </a:r>
            <a:endParaRPr lang="ru-RU" sz="2000" b="1" dirty="0">
              <a:latin typeface="Cambria Math" pitchFamily="18" charset="0"/>
              <a:ea typeface="Cambria Math" pitchFamily="18" charset="0"/>
            </a:endParaRPr>
          </a:p>
          <a:p>
            <a:r>
              <a:rPr lang="ru-RU" sz="1600" dirty="0">
                <a:latin typeface="+mj-lt"/>
              </a:rPr>
              <a:t>Упрощение управления сетью (</a:t>
            </a:r>
            <a:r>
              <a:rPr lang="en-US" sz="1600" dirty="0">
                <a:latin typeface="+mj-lt"/>
              </a:rPr>
              <a:t>OPEX)</a:t>
            </a:r>
          </a:p>
          <a:p>
            <a:r>
              <a:rPr lang="ru-RU" sz="1600" dirty="0">
                <a:latin typeface="+mj-lt"/>
              </a:rPr>
              <a:t>Удешевление оборудования (</a:t>
            </a:r>
            <a:r>
              <a:rPr lang="en-US" sz="1600" dirty="0">
                <a:latin typeface="+mj-lt"/>
              </a:rPr>
              <a:t>CAPEX)</a:t>
            </a:r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Разработка ранее недоступных сервисов</a:t>
            </a:r>
          </a:p>
          <a:p>
            <a:pPr marL="0" indent="0">
              <a:buNone/>
            </a:pP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52400" y="1514702"/>
            <a:ext cx="1828800" cy="47171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Cambria Math" pitchFamily="18" charset="0"/>
                <a:ea typeface="Cambria Math" pitchFamily="18" charset="0"/>
              </a:rPr>
              <a:t>Внедрения</a:t>
            </a:r>
            <a:endParaRPr lang="en-US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6" name="Picture 4" descr="D:\goog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t="29753" r="7416" b="17349"/>
          <a:stretch/>
        </p:blipFill>
        <p:spPr bwMode="auto">
          <a:xfrm>
            <a:off x="255047" y="2074405"/>
            <a:ext cx="1427256" cy="48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pbs.twimg.com/profile_images/453557798576476160/75K_F9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5" y="2674226"/>
            <a:ext cx="873913" cy="87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www.maximumpc.com/files/att-logo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03025"/>
            <a:ext cx="838200" cy="8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://infotechlead.com/wp-content/uploads/2013/05/nttc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1" y="3817226"/>
            <a:ext cx="1746697" cy="5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everizhnikova\Pictures\Для презентаций\Киев\SDN_fundamenta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52845"/>
            <a:ext cx="3657600" cy="24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 rot="5400000">
            <a:off x="679163" y="5496768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. . .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33400" y="6271298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“</a:t>
            </a:r>
            <a:r>
              <a:rPr lang="en-US" sz="2400" b="1" i="1" dirty="0">
                <a:solidFill>
                  <a:srgbClr val="7030A0"/>
                </a:solidFill>
              </a:rPr>
              <a:t>SDN means thinking differently about networking</a:t>
            </a:r>
            <a:r>
              <a:rPr lang="en-US" sz="2400" b="1" dirty="0">
                <a:solidFill>
                  <a:srgbClr val="7030A0"/>
                </a:solidFill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6" y="1440154"/>
            <a:ext cx="7265430" cy="54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59189" y="242871"/>
            <a:ext cx="7886700" cy="7958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Что такое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NFV?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27"/>
          <p:cNvSpPr/>
          <p:nvPr/>
        </p:nvSpPr>
        <p:spPr>
          <a:xfrm>
            <a:off x="0" y="948095"/>
            <a:ext cx="9143999" cy="52148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NFV = Network Function Virtualization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latin typeface="Cambria Math" pitchFamily="18" charset="0"/>
                <a:ea typeface="Cambria Math" pitchFamily="18" charset="0"/>
                <a:cs typeface="+mj-cs"/>
              </a:rPr>
              <a:t> 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latin typeface="Cambria Math" pitchFamily="18" charset="0"/>
              <a:ea typeface="Cambria Math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4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NTT DoCoMo – </a:t>
            </a:r>
            <a:r>
              <a:rPr lang="ru-RU" dirty="0" smtClean="0"/>
              <a:t>динамическое перераспредление ресурсов</a:t>
            </a:r>
            <a:endParaRPr lang="en-US" dirty="0" smtClean="0"/>
          </a:p>
        </p:txBody>
      </p:sp>
      <p:pic>
        <p:nvPicPr>
          <p:cNvPr id="9" name="Picture 2" descr="http://embedded.communities.intel.com/servlet/JiveServlet/showImage/38-5695-4635/SDNOF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0" y="2549128"/>
            <a:ext cx="8760263" cy="36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242871"/>
            <a:ext cx="91440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Пример совместного использования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SDN/NFV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Зачем </a:t>
            </a:r>
            <a:r>
              <a:rPr lang="en-US" sz="2800" b="1" dirty="0" smtClean="0"/>
              <a:t>SDN/NFV?</a:t>
            </a:r>
          </a:p>
          <a:p>
            <a:pPr lvl="1"/>
            <a:r>
              <a:rPr lang="ru-RU" sz="2000" dirty="0" smtClean="0"/>
              <a:t>Удешевление оборудования</a:t>
            </a:r>
          </a:p>
          <a:p>
            <a:pPr lvl="1"/>
            <a:r>
              <a:rPr lang="ru-RU" sz="2000" dirty="0" smtClean="0"/>
              <a:t>Гибкость и скорость управления</a:t>
            </a:r>
          </a:p>
          <a:p>
            <a:pPr lvl="1"/>
            <a:r>
              <a:rPr lang="ru-RU" sz="2000" dirty="0" smtClean="0"/>
              <a:t>Новые сервисы</a:t>
            </a:r>
          </a:p>
          <a:p>
            <a:pPr lvl="1"/>
            <a:endParaRPr lang="ru-RU" sz="2000" dirty="0" smtClean="0"/>
          </a:p>
          <a:p>
            <a:r>
              <a:rPr lang="ru-RU" sz="2800" b="1" dirty="0" smtClean="0"/>
              <a:t>Почему </a:t>
            </a:r>
            <a:r>
              <a:rPr lang="en-US" sz="2800" b="1" dirty="0" smtClean="0"/>
              <a:t>Open Source?</a:t>
            </a:r>
            <a:endParaRPr lang="ru-RU" sz="2800" b="1" dirty="0" smtClean="0"/>
          </a:p>
          <a:p>
            <a:pPr lvl="1"/>
            <a:r>
              <a:rPr lang="ru-RU" sz="2000" dirty="0" smtClean="0"/>
              <a:t>Способ достижения вышеуказанных целей</a:t>
            </a:r>
            <a:endParaRPr lang="en-US" sz="2000" dirty="0" smtClean="0"/>
          </a:p>
          <a:p>
            <a:pPr lvl="1"/>
            <a:r>
              <a:rPr lang="ru-RU" sz="2000" dirty="0" smtClean="0"/>
              <a:t>Уход от привязки к одному вендору</a:t>
            </a:r>
          </a:p>
          <a:p>
            <a:pPr lvl="1"/>
            <a:r>
              <a:rPr lang="ru-RU" sz="2000" dirty="0" smtClean="0"/>
              <a:t>Возможность развивать свои компетенции</a:t>
            </a:r>
          </a:p>
          <a:p>
            <a:pPr lvl="2"/>
            <a:r>
              <a:rPr lang="ru-RU" sz="1800" dirty="0" smtClean="0"/>
              <a:t>Можно брать открытые блоки и из них делать готовые решения</a:t>
            </a:r>
          </a:p>
          <a:p>
            <a:pPr lvl="1"/>
            <a:endParaRPr lang="en-US" dirty="0" smtClean="0"/>
          </a:p>
          <a:p>
            <a:pPr lvl="1"/>
            <a:endParaRPr lang="ru-RU" dirty="0" smtClean="0"/>
          </a:p>
          <a:p>
            <a:pPr lvl="1"/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42871"/>
            <a:ext cx="9144000" cy="7958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OpenSource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SDN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и 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NFV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1184856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На примере сервис провайдеров и операторов связи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579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8" y="2184625"/>
            <a:ext cx="5002879" cy="23439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1" b="14722"/>
          <a:stretch/>
        </p:blipFill>
        <p:spPr>
          <a:xfrm>
            <a:off x="5438144" y="2060511"/>
            <a:ext cx="2791455" cy="2704673"/>
          </a:xfrm>
          <a:prstGeom prst="rect">
            <a:avLst/>
          </a:prstGeom>
        </p:spPr>
      </p:pic>
      <p:pic>
        <p:nvPicPr>
          <p:cNvPr id="1026" name="Picture 2" descr="https://upload.wikimedia.org/wikipedia/commons/thumb/8/80/The_OpenStack_logo.svg/1000px-The_OpenStack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64" y="2032523"/>
            <a:ext cx="994014" cy="99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PDK: Data Plane Development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80" y="4389250"/>
            <a:ext cx="1386498" cy="3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 vSwit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87" y="3788732"/>
            <a:ext cx="829238" cy="53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05" y="3026537"/>
            <a:ext cx="1123273" cy="538466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242871"/>
            <a:ext cx="9144000" cy="965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Пример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Open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Source SDN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639" y="1429555"/>
            <a:ext cx="39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Разделение на новые уровни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8144" y="5577169"/>
            <a:ext cx="3505504" cy="1024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00163" y="1449727"/>
            <a:ext cx="392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Открытые проекты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3749" y="5168944"/>
            <a:ext cx="39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Пирог будет делиться на много частей, но станет больше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7968" y="4808332"/>
            <a:ext cx="5002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Сейчас 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OpenSource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проекты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вышли на другой уровень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большие </a:t>
            </a:r>
            <a:r>
              <a:rPr lang="en-US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community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(и архитекторы, и разработчики, и представитель вендоров и операторов)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Устоявшийся процесс, регулярные релизы</a:t>
            </a:r>
            <a:endParaRPr lang="en-US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12" y="2876805"/>
            <a:ext cx="6237770" cy="3818371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42871"/>
            <a:ext cx="9144000" cy="965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Важность экосистемы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186" y="1300766"/>
            <a:ext cx="7856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Нужно видеть всю картину целиком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Взаимодействие между разными проектами</a:t>
            </a: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Стандартизация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19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336" y="1455312"/>
            <a:ext cx="7711996" cy="463149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июне 2015 года </a:t>
            </a:r>
            <a:r>
              <a:rPr lang="ru-RU" sz="2000" b="1" dirty="0">
                <a:latin typeface="+mj-lt"/>
              </a:rPr>
              <a:t>AT&amp;T</a:t>
            </a:r>
            <a:r>
              <a:rPr lang="ru-RU" sz="2000" dirty="0">
                <a:latin typeface="+mj-lt"/>
              </a:rPr>
              <a:t> объявило SDN своим  основным стратегическим направлением развития и переориентацию на разработку </a:t>
            </a:r>
            <a:r>
              <a:rPr lang="ru-RU" sz="2000" dirty="0" smtClean="0">
                <a:latin typeface="+mj-lt"/>
              </a:rPr>
              <a:t>ПО – программа </a:t>
            </a:r>
            <a:r>
              <a:rPr lang="en-US" sz="2000" dirty="0" smtClean="0">
                <a:latin typeface="+mj-lt"/>
              </a:rPr>
              <a:t>Domain 2.0</a:t>
            </a:r>
            <a:r>
              <a:rPr lang="ru-RU" sz="2000" dirty="0" smtClean="0">
                <a:latin typeface="+mj-lt"/>
              </a:rPr>
              <a:t>. </a:t>
            </a:r>
          </a:p>
          <a:p>
            <a:pPr lvl="1"/>
            <a:r>
              <a:rPr lang="en-US" sz="1600" i="1" dirty="0" smtClean="0"/>
              <a:t>Software-centric network transformation </a:t>
            </a:r>
            <a:r>
              <a:rPr lang="en-US" sz="1600" dirty="0"/>
              <a:t>-- </a:t>
            </a:r>
            <a:r>
              <a:rPr lang="en-US" sz="1600" i="1" dirty="0"/>
              <a:t>become a software </a:t>
            </a:r>
            <a:r>
              <a:rPr lang="en-US" sz="1600" i="1" dirty="0" smtClean="0"/>
              <a:t>company</a:t>
            </a:r>
          </a:p>
          <a:p>
            <a:pPr lvl="1"/>
            <a:r>
              <a:rPr lang="ru-RU" sz="1600" dirty="0" smtClean="0"/>
              <a:t>Доля </a:t>
            </a:r>
            <a:r>
              <a:rPr lang="en-US" sz="1600" b="1" dirty="0" err="1" smtClean="0"/>
              <a:t>OpenSource</a:t>
            </a:r>
            <a:r>
              <a:rPr lang="en-US" sz="1600" dirty="0" smtClean="0"/>
              <a:t> </a:t>
            </a:r>
            <a:r>
              <a:rPr lang="ru-RU" sz="1600" dirty="0" smtClean="0"/>
              <a:t>проектов увеличилась с 5% до</a:t>
            </a:r>
            <a:r>
              <a:rPr lang="en-US" sz="1600" dirty="0" smtClean="0"/>
              <a:t> </a:t>
            </a:r>
            <a:r>
              <a:rPr lang="ru-RU" sz="1600" dirty="0" smtClean="0"/>
              <a:t>10%</a:t>
            </a:r>
          </a:p>
          <a:p>
            <a:pPr lvl="1"/>
            <a:r>
              <a:rPr lang="ru-RU" sz="1600" dirty="0" smtClean="0"/>
              <a:t>Уже предоставляют новые сервисы – </a:t>
            </a:r>
            <a:r>
              <a:rPr lang="en-US" sz="1600" b="1" dirty="0" smtClean="0"/>
              <a:t>L2 On Demand</a:t>
            </a:r>
            <a:r>
              <a:rPr lang="ru-RU" sz="1600" dirty="0" smtClean="0"/>
              <a:t>. В пилоте </a:t>
            </a:r>
            <a:r>
              <a:rPr lang="en-US" sz="1600" b="1" dirty="0" smtClean="0"/>
              <a:t>CORD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ru-RU" sz="1600" dirty="0" smtClean="0"/>
              <a:t>В 2016 году запускают свою инициативу </a:t>
            </a:r>
            <a:r>
              <a:rPr lang="en-US" sz="1600" dirty="0" smtClean="0"/>
              <a:t>ECOMP</a:t>
            </a:r>
            <a:r>
              <a:rPr lang="ru-RU" sz="1600" dirty="0" smtClean="0"/>
              <a:t>.</a:t>
            </a:r>
            <a:endParaRPr lang="ru-RU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r>
              <a:rPr lang="ru-RU" sz="2000" dirty="0" smtClean="0">
                <a:latin typeface="+mj-lt"/>
              </a:rPr>
              <a:t>В 2015 году </a:t>
            </a:r>
            <a:r>
              <a:rPr lang="ru-RU" sz="2000" b="1" dirty="0" smtClean="0">
                <a:latin typeface="+mj-lt"/>
              </a:rPr>
              <a:t>«Ростелеком</a:t>
            </a:r>
            <a:r>
              <a:rPr lang="ru-RU" sz="2000" b="1" dirty="0">
                <a:latin typeface="+mj-lt"/>
              </a:rPr>
              <a:t>» </a:t>
            </a:r>
            <a:r>
              <a:rPr lang="ru-RU" sz="2000" dirty="0">
                <a:latin typeface="+mj-lt"/>
              </a:rPr>
              <a:t>начал работу над внедрением перспективных технологических направлений </a:t>
            </a:r>
            <a:r>
              <a:rPr lang="ru-RU" sz="2000" b="1" dirty="0">
                <a:latin typeface="+mj-lt"/>
              </a:rPr>
              <a:t>«Программно-конфигурируемых сетей» (SDN)</a:t>
            </a:r>
            <a:r>
              <a:rPr lang="ru-RU" sz="2000" dirty="0">
                <a:latin typeface="+mj-lt"/>
              </a:rPr>
              <a:t> и </a:t>
            </a:r>
            <a:r>
              <a:rPr lang="ru-RU" sz="2000" b="1" dirty="0" smtClean="0">
                <a:latin typeface="+mj-lt"/>
              </a:rPr>
              <a:t>«Виртуализации Сетевых Функций</a:t>
            </a:r>
            <a:r>
              <a:rPr lang="ru-RU" sz="2000" b="1" dirty="0">
                <a:latin typeface="+mj-lt"/>
              </a:rPr>
              <a:t>» (NFV</a:t>
            </a:r>
            <a:r>
              <a:rPr lang="ru-RU" sz="2000" b="1" dirty="0" smtClean="0">
                <a:latin typeface="+mj-lt"/>
              </a:rPr>
              <a:t>)</a:t>
            </a:r>
            <a:r>
              <a:rPr lang="ru-RU" sz="2000" dirty="0" smtClean="0">
                <a:latin typeface="+mj-lt"/>
              </a:rPr>
              <a:t>.</a:t>
            </a:r>
          </a:p>
          <a:p>
            <a:pPr lvl="1"/>
            <a:r>
              <a:rPr lang="ru-RU" sz="1600" dirty="0" smtClean="0"/>
              <a:t>Организационная трансформация</a:t>
            </a:r>
            <a:r>
              <a:rPr lang="en-US" sz="1600" dirty="0" smtClean="0"/>
              <a:t> (</a:t>
            </a:r>
            <a:r>
              <a:rPr lang="ru-RU" sz="1600" dirty="0" smtClean="0"/>
              <a:t>центр компетенции</a:t>
            </a:r>
            <a:r>
              <a:rPr lang="en-US" sz="1600" dirty="0" smtClean="0"/>
              <a:t>/</a:t>
            </a:r>
            <a:r>
              <a:rPr lang="en-US" sz="1600" dirty="0" err="1" smtClean="0"/>
              <a:t>r&amp;d</a:t>
            </a:r>
            <a:r>
              <a:rPr lang="ru-RU" sz="1600" dirty="0" smtClean="0"/>
              <a:t>, </a:t>
            </a:r>
            <a:r>
              <a:rPr lang="en-US" sz="1600" dirty="0" smtClean="0"/>
              <a:t>open source)</a:t>
            </a:r>
            <a:endParaRPr lang="ru-RU" sz="1600" dirty="0" smtClean="0"/>
          </a:p>
          <a:p>
            <a:pPr lvl="1"/>
            <a:r>
              <a:rPr lang="ru-RU" sz="1600" dirty="0" smtClean="0"/>
              <a:t>Два проекта - </a:t>
            </a:r>
            <a:r>
              <a:rPr lang="en-US" sz="1600" b="1" dirty="0" smtClean="0"/>
              <a:t>Metro</a:t>
            </a:r>
            <a:r>
              <a:rPr lang="ru-RU" sz="1600" b="1" dirty="0" smtClean="0"/>
              <a:t> </a:t>
            </a:r>
            <a:r>
              <a:rPr lang="en-US" sz="1600" b="1" dirty="0" smtClean="0"/>
              <a:t>Ethernet </a:t>
            </a:r>
            <a:r>
              <a:rPr lang="en-US" sz="1600" dirty="0" smtClean="0"/>
              <a:t>(SDN/OpenFlow)  </a:t>
            </a:r>
            <a:r>
              <a:rPr lang="ru-RU" sz="1600" dirty="0" smtClean="0"/>
              <a:t>и</a:t>
            </a:r>
            <a:r>
              <a:rPr lang="en-US" sz="1600" dirty="0" smtClean="0"/>
              <a:t> </a:t>
            </a:r>
            <a:r>
              <a:rPr lang="en-US" sz="1600" b="1" dirty="0" err="1" smtClean="0"/>
              <a:t>TelcoCloud</a:t>
            </a:r>
            <a:r>
              <a:rPr lang="en-US" sz="1600" dirty="0" smtClean="0"/>
              <a:t> (NFV) </a:t>
            </a:r>
            <a:endParaRPr lang="ru-RU" sz="1600" dirty="0" smtClean="0"/>
          </a:p>
          <a:p>
            <a:endParaRPr lang="ru-RU" dirty="0"/>
          </a:p>
          <a:p>
            <a:pPr lvl="1"/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04234"/>
            <a:ext cx="9144000" cy="965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OpenSource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SDN&amp;NFV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Arial Narrow" pitchFamily="34" charset="0"/>
              </a:rPr>
              <a:t> в мире и в России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7" name="Picture 2" descr="http://perenos-nomera.ru/wp-content/uploads/2014/01/rostele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8794"/>
            <a:ext cx="1290335" cy="12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logaster.com/blog/wp-content/uploads/2012/08/ATT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0" y="1567090"/>
            <a:ext cx="1253384" cy="125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1045</Words>
  <Application>Microsoft Office PowerPoint</Application>
  <PresentationFormat>On-screen Show (4:3)</PresentationFormat>
  <Paragraphs>211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Cambria Math</vt:lpstr>
      <vt:lpstr>굴림</vt:lpstr>
      <vt:lpstr>Tahoma</vt:lpstr>
      <vt:lpstr>Verdana</vt:lpstr>
      <vt:lpstr>Wingdings</vt:lpstr>
      <vt:lpstr>Тема Office</vt:lpstr>
      <vt:lpstr>Технологии SDN и NFV: направления исследований, стандартизация, Open Source-сообщества</vt:lpstr>
      <vt:lpstr>ЦПИКС</vt:lpstr>
      <vt:lpstr>Что такое SDN/OpenFlow?</vt:lpstr>
      <vt:lpstr>PowerPoint Presentation</vt:lpstr>
      <vt:lpstr>Пример совместного использования SDN/NFV</vt:lpstr>
      <vt:lpstr>OpenSource SDN и NFV</vt:lpstr>
      <vt:lpstr>Пример Open Source SDN</vt:lpstr>
      <vt:lpstr>Важность экосистемы</vt:lpstr>
      <vt:lpstr>OpenSource SDN&amp;NFV в мире и в России</vt:lpstr>
      <vt:lpstr>Видение Ростелеком на SDN/NFV трансформацию сети</vt:lpstr>
      <vt:lpstr>Сетевая операционная система Runos</vt:lpstr>
      <vt:lpstr>Проект с открытым              исходным кодом</vt:lpstr>
      <vt:lpstr>Пример графического интерфейса EasyWay</vt:lpstr>
      <vt:lpstr>Общая схема сети  оператора связи</vt:lpstr>
      <vt:lpstr>PowerPoint Presentation</vt:lpstr>
      <vt:lpstr>QoS и мониторинг трафика</vt:lpstr>
      <vt:lpstr>Сеть оператора</vt:lpstr>
      <vt:lpstr>Сеть оператора</vt:lpstr>
      <vt:lpstr>Сеть оператора. ЦОД</vt:lpstr>
      <vt:lpstr>Заключение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Alexander Shalimov</cp:lastModifiedBy>
  <cp:revision>105</cp:revision>
  <dcterms:created xsi:type="dcterms:W3CDTF">2014-11-21T11:00:06Z</dcterms:created>
  <dcterms:modified xsi:type="dcterms:W3CDTF">2016-04-04T23:41:58Z</dcterms:modified>
</cp:coreProperties>
</file>